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media/image5.jpg" ContentType="image/jpg"/>
  <Override PartName="/ppt/media/image6.jpg" ContentType="image/jpg"/>
  <Override PartName="/ppt/media/image7.jpg" ContentType="image/jpg"/>
  <Override PartName="/ppt/media/image8.jpg" ContentType="image/jp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0" r:id="rId7"/>
    <p:sldId id="261" r:id="rId8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67" autoAdjust="0"/>
    <p:restoredTop sz="94660"/>
  </p:normalViewPr>
  <p:slideViewPr>
    <p:cSldViewPr>
      <p:cViewPr>
        <p:scale>
          <a:sx n="120" d="100"/>
          <a:sy n="120" d="100"/>
        </p:scale>
        <p:origin x="462" y="-43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03E7E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1" i="0">
                <a:solidFill>
                  <a:srgbClr val="003E7E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03E7E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rgbClr val="003E7E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03E7E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03E7E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06599" y="343103"/>
            <a:ext cx="2154555" cy="391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03E7E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9239" y="3786975"/>
            <a:ext cx="6398895" cy="5737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1" i="0">
                <a:solidFill>
                  <a:srgbClr val="003E7E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tophimiy.ru/" TargetMode="External"/><Relationship Id="rId5" Type="http://schemas.openxmlformats.org/officeDocument/2006/relationships/hyperlink" Target="mailto:stophimiy@mail.ru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18" Type="http://schemas.openxmlformats.org/officeDocument/2006/relationships/image" Target="../media/image21.png"/><Relationship Id="rId3" Type="http://schemas.openxmlformats.org/officeDocument/2006/relationships/image" Target="../media/image6.jp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17" Type="http://schemas.openxmlformats.org/officeDocument/2006/relationships/image" Target="../media/image20.png"/><Relationship Id="rId2" Type="http://schemas.openxmlformats.org/officeDocument/2006/relationships/image" Target="../media/image5.jpg"/><Relationship Id="rId16" Type="http://schemas.openxmlformats.org/officeDocument/2006/relationships/image" Target="../media/image19.png"/><Relationship Id="rId20" Type="http://schemas.openxmlformats.org/officeDocument/2006/relationships/image" Target="../media/image23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jpg"/><Relationship Id="rId15" Type="http://schemas.openxmlformats.org/officeDocument/2006/relationships/image" Target="../media/image18.png"/><Relationship Id="rId10" Type="http://schemas.openxmlformats.org/officeDocument/2006/relationships/image" Target="../media/image13.png"/><Relationship Id="rId19" Type="http://schemas.openxmlformats.org/officeDocument/2006/relationships/image" Target="../media/image22.png"/><Relationship Id="rId4" Type="http://schemas.openxmlformats.org/officeDocument/2006/relationships/image" Target="../media/image7.jp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cyberleninka.ru/article/n/primenenie-regulyatorov-rosta-i-orosheniya-na-kartofele-v-regionah-s-neustoychivym-uvlazhneniem" TargetMode="External"/><Relationship Id="rId13" Type="http://schemas.openxmlformats.org/officeDocument/2006/relationships/hyperlink" Target="https://web.archive.org/web/20160113163127/http:/lolok.moyblog.net/category/%D0%B0%D1%82%D0%BE%D0%BD%D0%B8%D0%BA-18-%D0%BF%D1%80%D0%B8%D0%BC%D0%B5%D0%BD%D0%B5%D0%BD%D0%B8%D0%B5-%D0%BD%D0%B0-%D0%B2%D0%B8%D0%BD%D0%BE%D0%B3%D1%80%D0%B0%D0%B4%D0%B5-%D0%B8-%D1%84%D1%80%D1%83/" TargetMode="External"/><Relationship Id="rId3" Type="http://schemas.openxmlformats.org/officeDocument/2006/relationships/hyperlink" Target="https://cyberleninka.ru/article/n/primenenie-bioregulyatorov-v-intensivnyh-agrotehnologiyah-vyraschivaniya-grechihi" TargetMode="External"/><Relationship Id="rId7" Type="http://schemas.openxmlformats.org/officeDocument/2006/relationships/hyperlink" Target="https://cyberleninka.ru/article/n/primenenie-udobreniy-pri-biologizatsii-kartofelevodstva" TargetMode="External"/><Relationship Id="rId12" Type="http://schemas.openxmlformats.org/officeDocument/2006/relationships/hyperlink" Target="https://www.researchgate.net/publication/317607169_The_Response_of_Growth_on_Shoot_Cuttings_and_Stem_Cuttings_of_Citrus_amblycarpa_L_after_Giving_Atonik" TargetMode="External"/><Relationship Id="rId2" Type="http://schemas.openxmlformats.org/officeDocument/2006/relationships/hyperlink" Target="https://cyberleninka.ru/article/n/regulyatory-rosta-rasteniy-v-agrotehnologiyah" TargetMode="External"/><Relationship Id="rId16" Type="http://schemas.openxmlformats.org/officeDocument/2006/relationships/hyperlink" Target="https://stophimiy.ru/katalog/item/bioaktivator_korneobrazovaniya_rassady_cherenkov_i_sazhentsev_elis_tor_4_2/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cyberleninka.ru/article/n/vliyanie-biopreparatov-na-urozhaynost-bobovyh-kultur" TargetMode="External"/><Relationship Id="rId11" Type="http://schemas.openxmlformats.org/officeDocument/2006/relationships/hyperlink" Target="https://cyberleninka.ru/article/n/fotosinteticheskaya-i-semennaya-produktivnost-soi-pri-primenenii-priyomov-biologizatsii-eyo-vozdelyvaniya-v-priamurie" TargetMode="External"/><Relationship Id="rId5" Type="http://schemas.openxmlformats.org/officeDocument/2006/relationships/hyperlink" Target="https://cyberleninka.ru/article/n/vliyanie-obrabotok-insektitsidov-i-regulyatora-rosta-atonik-plyus-na-agrobiologichekskie-i-kachestvennye-pokazateli-yabloni-sorta" TargetMode="External"/><Relationship Id="rId15" Type="http://schemas.openxmlformats.org/officeDocument/2006/relationships/hyperlink" Target="https://stophimiy.ru/katalog/item/artonik_pro_vysokoenergeticheskiy_biostimulyator_2ml/" TargetMode="External"/><Relationship Id="rId10" Type="http://schemas.openxmlformats.org/officeDocument/2006/relationships/hyperlink" Target="https://cyberleninka.ru/article/n/vliyanie-biostimulyatorov-na-biometricheskie-pokazateli-kachestvo-i-produktivnost-arbuza-v-usloviyah-yugo-vostoka-kazahstana" TargetMode="External"/><Relationship Id="rId4" Type="http://schemas.openxmlformats.org/officeDocument/2006/relationships/hyperlink" Target="https://cyberleninka.ru/article/n/vliyanie-novogo-regulyatora-rosta-i-razvitiya-rasteniy-atonik-plyus-na-himicheskiy-sostav-i-kachestvo-poluchaemoy-lnoproduktsii" TargetMode="External"/><Relationship Id="rId9" Type="http://schemas.openxmlformats.org/officeDocument/2006/relationships/hyperlink" Target="https://cyberleninka.ru/article/n/aminokislotnyy-sostav-klubney-kartofelya-v-zavisimosti-ot-primeneniya-regulyatorov-rosta" TargetMode="External"/><Relationship Id="rId14" Type="http://schemas.openxmlformats.org/officeDocument/2006/relationships/hyperlink" Target="https://stophimiy.ru/katalog/item/atonik_nitrofenolat_natriya_kontsentrat_vrp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object 4"/>
          <p:cNvGrpSpPr/>
          <p:nvPr/>
        </p:nvGrpSpPr>
        <p:grpSpPr>
          <a:xfrm>
            <a:off x="-19709" y="7826399"/>
            <a:ext cx="7576210" cy="2344647"/>
            <a:chOff x="0" y="7826399"/>
            <a:chExt cx="7560309" cy="2299311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7826399"/>
              <a:ext cx="7560005" cy="2046605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0" y="9074150"/>
              <a:ext cx="7560309" cy="1051560"/>
            </a:xfrm>
            <a:custGeom>
              <a:avLst/>
              <a:gdLst/>
              <a:ahLst/>
              <a:cxnLst/>
              <a:rect l="l" t="t" r="r" b="b"/>
              <a:pathLst>
                <a:path w="7560309" h="1051559">
                  <a:moveTo>
                    <a:pt x="7560005" y="0"/>
                  </a:moveTo>
                  <a:lnTo>
                    <a:pt x="0" y="0"/>
                  </a:lnTo>
                  <a:lnTo>
                    <a:pt x="0" y="1051559"/>
                  </a:lnTo>
                  <a:lnTo>
                    <a:pt x="7560005" y="1051559"/>
                  </a:lnTo>
                  <a:lnTo>
                    <a:pt x="7560005" y="0"/>
                  </a:lnTo>
                  <a:close/>
                </a:path>
              </a:pathLst>
            </a:custGeom>
            <a:solidFill>
              <a:srgbClr val="000000">
                <a:alpha val="75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9402448"/>
              <a:ext cx="7560309" cy="395605"/>
            </a:xfrm>
            <a:custGeom>
              <a:avLst/>
              <a:gdLst/>
              <a:ahLst/>
              <a:cxnLst/>
              <a:rect l="l" t="t" r="r" b="b"/>
              <a:pathLst>
                <a:path w="7560309" h="395604">
                  <a:moveTo>
                    <a:pt x="0" y="395477"/>
                  </a:moveTo>
                  <a:lnTo>
                    <a:pt x="4044144" y="395477"/>
                  </a:lnTo>
                  <a:lnTo>
                    <a:pt x="4093861" y="394310"/>
                  </a:lnTo>
                  <a:lnTo>
                    <a:pt x="4141122" y="390549"/>
                  </a:lnTo>
                  <a:lnTo>
                    <a:pt x="4186230" y="383808"/>
                  </a:lnTo>
                  <a:lnTo>
                    <a:pt x="4229489" y="373702"/>
                  </a:lnTo>
                  <a:lnTo>
                    <a:pt x="4271203" y="359843"/>
                  </a:lnTo>
                  <a:lnTo>
                    <a:pt x="4311675" y="341845"/>
                  </a:lnTo>
                  <a:lnTo>
                    <a:pt x="4351209" y="319322"/>
                  </a:lnTo>
                  <a:lnTo>
                    <a:pt x="4390109" y="291888"/>
                  </a:lnTo>
                  <a:lnTo>
                    <a:pt x="4428678" y="259155"/>
                  </a:lnTo>
                  <a:lnTo>
                    <a:pt x="4467219" y="220738"/>
                  </a:lnTo>
                  <a:lnTo>
                    <a:pt x="4498413" y="187414"/>
                  </a:lnTo>
                  <a:lnTo>
                    <a:pt x="4528233" y="156484"/>
                  </a:lnTo>
                  <a:lnTo>
                    <a:pt x="4557607" y="128046"/>
                  </a:lnTo>
                  <a:lnTo>
                    <a:pt x="4587460" y="102194"/>
                  </a:lnTo>
                  <a:lnTo>
                    <a:pt x="4618718" y="79025"/>
                  </a:lnTo>
                  <a:lnTo>
                    <a:pt x="4652308" y="58634"/>
                  </a:lnTo>
                  <a:lnTo>
                    <a:pt x="4689155" y="41117"/>
                  </a:lnTo>
                  <a:lnTo>
                    <a:pt x="4730185" y="26570"/>
                  </a:lnTo>
                  <a:lnTo>
                    <a:pt x="4776324" y="15089"/>
                  </a:lnTo>
                  <a:lnTo>
                    <a:pt x="4828499" y="6770"/>
                  </a:lnTo>
                  <a:lnTo>
                    <a:pt x="4887635" y="1708"/>
                  </a:lnTo>
                  <a:lnTo>
                    <a:pt x="4954658" y="0"/>
                  </a:lnTo>
                  <a:lnTo>
                    <a:pt x="7560005" y="0"/>
                  </a:lnTo>
                </a:path>
              </a:pathLst>
            </a:custGeom>
            <a:ln w="127000">
              <a:solidFill>
                <a:srgbClr val="003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0" y="9456449"/>
              <a:ext cx="7560309" cy="395605"/>
            </a:xfrm>
            <a:custGeom>
              <a:avLst/>
              <a:gdLst/>
              <a:ahLst/>
              <a:cxnLst/>
              <a:rect l="l" t="t" r="r" b="b"/>
              <a:pathLst>
                <a:path w="7560309" h="395604">
                  <a:moveTo>
                    <a:pt x="0" y="395477"/>
                  </a:moveTo>
                  <a:lnTo>
                    <a:pt x="4071147" y="395477"/>
                  </a:lnTo>
                  <a:lnTo>
                    <a:pt x="4120861" y="394310"/>
                  </a:lnTo>
                  <a:lnTo>
                    <a:pt x="4168120" y="390549"/>
                  </a:lnTo>
                  <a:lnTo>
                    <a:pt x="4213227" y="383808"/>
                  </a:lnTo>
                  <a:lnTo>
                    <a:pt x="4256486" y="373702"/>
                  </a:lnTo>
                  <a:lnTo>
                    <a:pt x="4298199" y="359843"/>
                  </a:lnTo>
                  <a:lnTo>
                    <a:pt x="4338671" y="341845"/>
                  </a:lnTo>
                  <a:lnTo>
                    <a:pt x="4378205" y="319322"/>
                  </a:lnTo>
                  <a:lnTo>
                    <a:pt x="4417104" y="291888"/>
                  </a:lnTo>
                  <a:lnTo>
                    <a:pt x="4455671" y="259155"/>
                  </a:lnTo>
                  <a:lnTo>
                    <a:pt x="4494209" y="220738"/>
                  </a:lnTo>
                  <a:lnTo>
                    <a:pt x="4525405" y="187414"/>
                  </a:lnTo>
                  <a:lnTo>
                    <a:pt x="4555227" y="156484"/>
                  </a:lnTo>
                  <a:lnTo>
                    <a:pt x="4584602" y="128046"/>
                  </a:lnTo>
                  <a:lnTo>
                    <a:pt x="4614456" y="102194"/>
                  </a:lnTo>
                  <a:lnTo>
                    <a:pt x="4645714" y="79025"/>
                  </a:lnTo>
                  <a:lnTo>
                    <a:pt x="4679304" y="58634"/>
                  </a:lnTo>
                  <a:lnTo>
                    <a:pt x="4716151" y="41117"/>
                  </a:lnTo>
                  <a:lnTo>
                    <a:pt x="4757181" y="26570"/>
                  </a:lnTo>
                  <a:lnTo>
                    <a:pt x="4803321" y="15089"/>
                  </a:lnTo>
                  <a:lnTo>
                    <a:pt x="4855497" y="6770"/>
                  </a:lnTo>
                  <a:lnTo>
                    <a:pt x="4914635" y="1708"/>
                  </a:lnTo>
                  <a:lnTo>
                    <a:pt x="4981661" y="0"/>
                  </a:lnTo>
                  <a:lnTo>
                    <a:pt x="7560005" y="0"/>
                  </a:lnTo>
                </a:path>
              </a:pathLst>
            </a:custGeom>
            <a:ln w="38100">
              <a:solidFill>
                <a:srgbClr val="D5E04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/>
          <p:nvPr/>
        </p:nvSpPr>
        <p:spPr>
          <a:xfrm>
            <a:off x="0" y="2519997"/>
            <a:ext cx="7560309" cy="164465"/>
          </a:xfrm>
          <a:custGeom>
            <a:avLst/>
            <a:gdLst/>
            <a:ahLst/>
            <a:cxnLst/>
            <a:rect l="l" t="t" r="r" b="b"/>
            <a:pathLst>
              <a:path w="7560309" h="164464">
                <a:moveTo>
                  <a:pt x="0" y="164172"/>
                </a:moveTo>
                <a:lnTo>
                  <a:pt x="7560005" y="164172"/>
                </a:lnTo>
                <a:lnTo>
                  <a:pt x="7560005" y="0"/>
                </a:lnTo>
                <a:lnTo>
                  <a:pt x="0" y="0"/>
                </a:lnTo>
                <a:lnTo>
                  <a:pt x="0" y="16417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2" name="object 12"/>
          <p:cNvGrpSpPr/>
          <p:nvPr/>
        </p:nvGrpSpPr>
        <p:grpSpPr>
          <a:xfrm>
            <a:off x="4613033" y="-8255"/>
            <a:ext cx="2955290" cy="2270125"/>
            <a:chOff x="4613033" y="-8255"/>
            <a:chExt cx="2955290" cy="2270125"/>
          </a:xfrm>
        </p:grpSpPr>
        <p:sp>
          <p:nvSpPr>
            <p:cNvPr id="13" name="object 13"/>
            <p:cNvSpPr/>
            <p:nvPr/>
          </p:nvSpPr>
          <p:spPr>
            <a:xfrm>
              <a:off x="5731649" y="367563"/>
              <a:ext cx="1434465" cy="1242060"/>
            </a:xfrm>
            <a:custGeom>
              <a:avLst/>
              <a:gdLst/>
              <a:ahLst/>
              <a:cxnLst/>
              <a:rect l="l" t="t" r="r" b="b"/>
              <a:pathLst>
                <a:path w="1434465" h="1242060">
                  <a:moveTo>
                    <a:pt x="1075601" y="0"/>
                  </a:moveTo>
                  <a:lnTo>
                    <a:pt x="358533" y="0"/>
                  </a:lnTo>
                  <a:lnTo>
                    <a:pt x="0" y="621004"/>
                  </a:lnTo>
                  <a:lnTo>
                    <a:pt x="358533" y="1241996"/>
                  </a:lnTo>
                  <a:lnTo>
                    <a:pt x="1075601" y="1241996"/>
                  </a:lnTo>
                  <a:lnTo>
                    <a:pt x="1434134" y="621004"/>
                  </a:lnTo>
                  <a:lnTo>
                    <a:pt x="1075601" y="0"/>
                  </a:lnTo>
                  <a:close/>
                </a:path>
              </a:pathLst>
            </a:custGeom>
            <a:solidFill>
              <a:srgbClr val="8A73B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6852373" y="1024928"/>
              <a:ext cx="708025" cy="1228725"/>
            </a:xfrm>
            <a:custGeom>
              <a:avLst/>
              <a:gdLst/>
              <a:ahLst/>
              <a:cxnLst/>
              <a:rect l="l" t="t" r="r" b="b"/>
              <a:pathLst>
                <a:path w="708025" h="1228725">
                  <a:moveTo>
                    <a:pt x="707618" y="0"/>
                  </a:moveTo>
                  <a:lnTo>
                    <a:pt x="354634" y="0"/>
                  </a:lnTo>
                  <a:lnTo>
                    <a:pt x="329303" y="43872"/>
                  </a:lnTo>
                  <a:lnTo>
                    <a:pt x="303972" y="87745"/>
                  </a:lnTo>
                  <a:lnTo>
                    <a:pt x="278641" y="131619"/>
                  </a:lnTo>
                  <a:lnTo>
                    <a:pt x="253310" y="175493"/>
                  </a:lnTo>
                  <a:lnTo>
                    <a:pt x="227979" y="219367"/>
                  </a:lnTo>
                  <a:lnTo>
                    <a:pt x="202648" y="263241"/>
                  </a:lnTo>
                  <a:lnTo>
                    <a:pt x="177317" y="307116"/>
                  </a:lnTo>
                  <a:lnTo>
                    <a:pt x="151986" y="350990"/>
                  </a:lnTo>
                  <a:lnTo>
                    <a:pt x="126655" y="394863"/>
                  </a:lnTo>
                  <a:lnTo>
                    <a:pt x="101324" y="438737"/>
                  </a:lnTo>
                  <a:lnTo>
                    <a:pt x="75993" y="482609"/>
                  </a:lnTo>
                  <a:lnTo>
                    <a:pt x="50662" y="526481"/>
                  </a:lnTo>
                  <a:lnTo>
                    <a:pt x="25331" y="570352"/>
                  </a:lnTo>
                  <a:lnTo>
                    <a:pt x="0" y="614222"/>
                  </a:lnTo>
                  <a:lnTo>
                    <a:pt x="25331" y="658095"/>
                  </a:lnTo>
                  <a:lnTo>
                    <a:pt x="50662" y="701968"/>
                  </a:lnTo>
                  <a:lnTo>
                    <a:pt x="75993" y="745842"/>
                  </a:lnTo>
                  <a:lnTo>
                    <a:pt x="101324" y="789716"/>
                  </a:lnTo>
                  <a:lnTo>
                    <a:pt x="126655" y="833590"/>
                  </a:lnTo>
                  <a:lnTo>
                    <a:pt x="151986" y="877465"/>
                  </a:lnTo>
                  <a:lnTo>
                    <a:pt x="177317" y="921340"/>
                  </a:lnTo>
                  <a:lnTo>
                    <a:pt x="202648" y="965215"/>
                  </a:lnTo>
                  <a:lnTo>
                    <a:pt x="227979" y="1009090"/>
                  </a:lnTo>
                  <a:lnTo>
                    <a:pt x="253310" y="1052964"/>
                  </a:lnTo>
                  <a:lnTo>
                    <a:pt x="278641" y="1096838"/>
                  </a:lnTo>
                  <a:lnTo>
                    <a:pt x="303972" y="1140712"/>
                  </a:lnTo>
                  <a:lnTo>
                    <a:pt x="329303" y="1184585"/>
                  </a:lnTo>
                  <a:lnTo>
                    <a:pt x="354634" y="1228458"/>
                  </a:lnTo>
                  <a:lnTo>
                    <a:pt x="707618" y="1228458"/>
                  </a:lnTo>
                </a:path>
              </a:pathLst>
            </a:custGeom>
            <a:ln w="16510">
              <a:solidFill>
                <a:srgbClr val="8A73B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854228" y="0"/>
              <a:ext cx="706120" cy="955675"/>
            </a:xfrm>
            <a:custGeom>
              <a:avLst/>
              <a:gdLst/>
              <a:ahLst/>
              <a:cxnLst/>
              <a:rect l="l" t="t" r="r" b="b"/>
              <a:pathLst>
                <a:path w="706120" h="955675">
                  <a:moveTo>
                    <a:pt x="197101" y="0"/>
                  </a:moveTo>
                  <a:lnTo>
                    <a:pt x="177311" y="34277"/>
                  </a:lnTo>
                  <a:lnTo>
                    <a:pt x="151980" y="78150"/>
                  </a:lnTo>
                  <a:lnTo>
                    <a:pt x="126649" y="122024"/>
                  </a:lnTo>
                  <a:lnTo>
                    <a:pt x="101318" y="165897"/>
                  </a:lnTo>
                  <a:lnTo>
                    <a:pt x="75988" y="209770"/>
                  </a:lnTo>
                  <a:lnTo>
                    <a:pt x="50658" y="253643"/>
                  </a:lnTo>
                  <a:lnTo>
                    <a:pt x="25328" y="297516"/>
                  </a:lnTo>
                  <a:lnTo>
                    <a:pt x="0" y="341388"/>
                  </a:lnTo>
                  <a:lnTo>
                    <a:pt x="25328" y="385261"/>
                  </a:lnTo>
                  <a:lnTo>
                    <a:pt x="50658" y="429133"/>
                  </a:lnTo>
                  <a:lnTo>
                    <a:pt x="75988" y="473006"/>
                  </a:lnTo>
                  <a:lnTo>
                    <a:pt x="101318" y="516879"/>
                  </a:lnTo>
                  <a:lnTo>
                    <a:pt x="126649" y="560753"/>
                  </a:lnTo>
                  <a:lnTo>
                    <a:pt x="151980" y="604626"/>
                  </a:lnTo>
                  <a:lnTo>
                    <a:pt x="177311" y="648500"/>
                  </a:lnTo>
                  <a:lnTo>
                    <a:pt x="202642" y="692373"/>
                  </a:lnTo>
                  <a:lnTo>
                    <a:pt x="227973" y="736247"/>
                  </a:lnTo>
                  <a:lnTo>
                    <a:pt x="253303" y="780120"/>
                  </a:lnTo>
                  <a:lnTo>
                    <a:pt x="278634" y="823993"/>
                  </a:lnTo>
                  <a:lnTo>
                    <a:pt x="303964" y="867866"/>
                  </a:lnTo>
                  <a:lnTo>
                    <a:pt x="329293" y="911739"/>
                  </a:lnTo>
                  <a:lnTo>
                    <a:pt x="354622" y="955611"/>
                  </a:lnTo>
                  <a:lnTo>
                    <a:pt x="705764" y="955611"/>
                  </a:lnTo>
                </a:path>
              </a:pathLst>
            </a:custGeom>
            <a:ln w="16510">
              <a:solidFill>
                <a:srgbClr val="8A73B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4621288" y="0"/>
              <a:ext cx="1418590" cy="955675"/>
            </a:xfrm>
            <a:custGeom>
              <a:avLst/>
              <a:gdLst/>
              <a:ahLst/>
              <a:cxnLst/>
              <a:rect l="l" t="t" r="r" b="b"/>
              <a:pathLst>
                <a:path w="1418589" h="955675">
                  <a:moveTo>
                    <a:pt x="197113" y="0"/>
                  </a:moveTo>
                  <a:lnTo>
                    <a:pt x="177315" y="34290"/>
                  </a:lnTo>
                  <a:lnTo>
                    <a:pt x="151985" y="78163"/>
                  </a:lnTo>
                  <a:lnTo>
                    <a:pt x="126654" y="122036"/>
                  </a:lnTo>
                  <a:lnTo>
                    <a:pt x="101323" y="165910"/>
                  </a:lnTo>
                  <a:lnTo>
                    <a:pt x="75993" y="209783"/>
                  </a:lnTo>
                  <a:lnTo>
                    <a:pt x="50662" y="253656"/>
                  </a:lnTo>
                  <a:lnTo>
                    <a:pt x="25331" y="297529"/>
                  </a:lnTo>
                  <a:lnTo>
                    <a:pt x="0" y="341401"/>
                  </a:lnTo>
                  <a:lnTo>
                    <a:pt x="25331" y="385271"/>
                  </a:lnTo>
                  <a:lnTo>
                    <a:pt x="50662" y="429141"/>
                  </a:lnTo>
                  <a:lnTo>
                    <a:pt x="75993" y="473012"/>
                  </a:lnTo>
                  <a:lnTo>
                    <a:pt x="101323" y="516884"/>
                  </a:lnTo>
                  <a:lnTo>
                    <a:pt x="126654" y="560756"/>
                  </a:lnTo>
                  <a:lnTo>
                    <a:pt x="151985" y="604628"/>
                  </a:lnTo>
                  <a:lnTo>
                    <a:pt x="177315" y="648501"/>
                  </a:lnTo>
                  <a:lnTo>
                    <a:pt x="202646" y="692374"/>
                  </a:lnTo>
                  <a:lnTo>
                    <a:pt x="227976" y="736247"/>
                  </a:lnTo>
                  <a:lnTo>
                    <a:pt x="253305" y="780120"/>
                  </a:lnTo>
                  <a:lnTo>
                    <a:pt x="278635" y="823993"/>
                  </a:lnTo>
                  <a:lnTo>
                    <a:pt x="303964" y="867866"/>
                  </a:lnTo>
                  <a:lnTo>
                    <a:pt x="329293" y="911739"/>
                  </a:lnTo>
                  <a:lnTo>
                    <a:pt x="354622" y="955611"/>
                  </a:lnTo>
                  <a:lnTo>
                    <a:pt x="1063866" y="955611"/>
                  </a:lnTo>
                  <a:lnTo>
                    <a:pt x="1089195" y="911739"/>
                  </a:lnTo>
                  <a:lnTo>
                    <a:pt x="1114524" y="867866"/>
                  </a:lnTo>
                  <a:lnTo>
                    <a:pt x="1139854" y="823993"/>
                  </a:lnTo>
                  <a:lnTo>
                    <a:pt x="1165184" y="780120"/>
                  </a:lnTo>
                  <a:lnTo>
                    <a:pt x="1190515" y="736247"/>
                  </a:lnTo>
                  <a:lnTo>
                    <a:pt x="1215846" y="692374"/>
                  </a:lnTo>
                  <a:lnTo>
                    <a:pt x="1241177" y="648501"/>
                  </a:lnTo>
                  <a:lnTo>
                    <a:pt x="1266508" y="604628"/>
                  </a:lnTo>
                  <a:lnTo>
                    <a:pt x="1291839" y="560756"/>
                  </a:lnTo>
                  <a:lnTo>
                    <a:pt x="1317170" y="516884"/>
                  </a:lnTo>
                  <a:lnTo>
                    <a:pt x="1342500" y="473012"/>
                  </a:lnTo>
                  <a:lnTo>
                    <a:pt x="1367830" y="429141"/>
                  </a:lnTo>
                  <a:lnTo>
                    <a:pt x="1393159" y="385271"/>
                  </a:lnTo>
                  <a:lnTo>
                    <a:pt x="1418488" y="341401"/>
                  </a:lnTo>
                  <a:lnTo>
                    <a:pt x="1393159" y="297529"/>
                  </a:lnTo>
                  <a:lnTo>
                    <a:pt x="1367830" y="253656"/>
                  </a:lnTo>
                  <a:lnTo>
                    <a:pt x="1342500" y="209783"/>
                  </a:lnTo>
                  <a:lnTo>
                    <a:pt x="1317170" y="165910"/>
                  </a:lnTo>
                  <a:lnTo>
                    <a:pt x="1291839" y="122036"/>
                  </a:lnTo>
                  <a:lnTo>
                    <a:pt x="1266508" y="78163"/>
                  </a:lnTo>
                  <a:lnTo>
                    <a:pt x="1241177" y="34290"/>
                  </a:lnTo>
                  <a:lnTo>
                    <a:pt x="1221379" y="0"/>
                  </a:lnTo>
                </a:path>
              </a:pathLst>
            </a:custGeom>
            <a:ln w="16510">
              <a:solidFill>
                <a:srgbClr val="8A73B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916660" y="0"/>
              <a:ext cx="1064260" cy="307340"/>
            </a:xfrm>
            <a:custGeom>
              <a:avLst/>
              <a:gdLst/>
              <a:ahLst/>
              <a:cxnLst/>
              <a:rect l="l" t="t" r="r" b="b"/>
              <a:pathLst>
                <a:path w="1064259" h="307340">
                  <a:moveTo>
                    <a:pt x="0" y="0"/>
                  </a:moveTo>
                  <a:lnTo>
                    <a:pt x="117" y="203"/>
                  </a:lnTo>
                  <a:lnTo>
                    <a:pt x="25448" y="44076"/>
                  </a:lnTo>
                  <a:lnTo>
                    <a:pt x="50779" y="87950"/>
                  </a:lnTo>
                  <a:lnTo>
                    <a:pt x="76110" y="131823"/>
                  </a:lnTo>
                  <a:lnTo>
                    <a:pt x="101441" y="175696"/>
                  </a:lnTo>
                  <a:lnTo>
                    <a:pt x="126772" y="219569"/>
                  </a:lnTo>
                  <a:lnTo>
                    <a:pt x="152103" y="263442"/>
                  </a:lnTo>
                  <a:lnTo>
                    <a:pt x="177434" y="307314"/>
                  </a:lnTo>
                  <a:lnTo>
                    <a:pt x="886678" y="307314"/>
                  </a:lnTo>
                  <a:lnTo>
                    <a:pt x="912007" y="263442"/>
                  </a:lnTo>
                  <a:lnTo>
                    <a:pt x="937336" y="219569"/>
                  </a:lnTo>
                  <a:lnTo>
                    <a:pt x="962666" y="175696"/>
                  </a:lnTo>
                  <a:lnTo>
                    <a:pt x="987997" y="131823"/>
                  </a:lnTo>
                  <a:lnTo>
                    <a:pt x="1013328" y="87950"/>
                  </a:lnTo>
                  <a:lnTo>
                    <a:pt x="1038658" y="44076"/>
                  </a:lnTo>
                  <a:lnTo>
                    <a:pt x="1063989" y="203"/>
                  </a:lnTo>
                  <a:lnTo>
                    <a:pt x="1064107" y="0"/>
                  </a:lnTo>
                </a:path>
              </a:pathLst>
            </a:custGeom>
            <a:ln w="16510">
              <a:solidFill>
                <a:srgbClr val="8A73B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>
            <a:spLocks noGrp="1"/>
          </p:cNvSpPr>
          <p:nvPr>
            <p:ph type="title"/>
          </p:nvPr>
        </p:nvSpPr>
        <p:spPr>
          <a:xfrm>
            <a:off x="5985154" y="536575"/>
            <a:ext cx="923290" cy="894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900" spc="-509" dirty="0">
                <a:solidFill>
                  <a:srgbClr val="FFFFFF"/>
                </a:solidFill>
                <a:latin typeface="Tahoma"/>
                <a:cs typeface="Tahoma"/>
              </a:rPr>
              <a:t>РЕГУЛЯТОР</a:t>
            </a:r>
            <a:r>
              <a:rPr sz="1900" spc="50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00" spc="-530" dirty="0">
                <a:solidFill>
                  <a:srgbClr val="FFFFFF"/>
                </a:solidFill>
                <a:latin typeface="Tahoma"/>
                <a:cs typeface="Tahoma"/>
              </a:rPr>
              <a:t>РОСТА</a:t>
            </a:r>
            <a:r>
              <a:rPr sz="1900" spc="50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00" spc="-530" dirty="0">
                <a:solidFill>
                  <a:srgbClr val="FFFFFF"/>
                </a:solidFill>
                <a:latin typeface="Tahoma"/>
                <a:cs typeface="Tahoma"/>
              </a:rPr>
              <a:t>РАСТЕНИЙ</a:t>
            </a:r>
            <a:endParaRPr sz="1900" dirty="0">
              <a:latin typeface="Tahoma"/>
              <a:cs typeface="Tahom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78611" y="68697"/>
            <a:ext cx="6116091" cy="2138214"/>
          </a:xfrm>
          <a:prstGeom prst="rect">
            <a:avLst/>
          </a:prstGeom>
        </p:spPr>
        <p:txBody>
          <a:bodyPr vert="horz" wrap="square" lIns="0" tIns="265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90"/>
              </a:spcBef>
            </a:pPr>
            <a:r>
              <a:rPr sz="4600" b="1" spc="-434" dirty="0">
                <a:solidFill>
                  <a:srgbClr val="C00000"/>
                </a:solidFill>
                <a:latin typeface="Century Gothic"/>
                <a:cs typeface="Century Gothic"/>
              </a:rPr>
              <a:t>АТОНИК®</a:t>
            </a:r>
            <a:r>
              <a:rPr sz="4600" b="1" spc="-590" dirty="0">
                <a:solidFill>
                  <a:srgbClr val="C00000"/>
                </a:solidFill>
                <a:latin typeface="Century Gothic"/>
                <a:cs typeface="Century Gothic"/>
              </a:rPr>
              <a:t> </a:t>
            </a:r>
            <a:r>
              <a:rPr lang="ru-RU" sz="4600" b="1" spc="-590" dirty="0">
                <a:solidFill>
                  <a:srgbClr val="C00000"/>
                </a:solidFill>
                <a:latin typeface="Century Gothic"/>
                <a:cs typeface="Century Gothic"/>
              </a:rPr>
              <a:t> ВРП</a:t>
            </a:r>
            <a:endParaRPr sz="4600" dirty="0">
              <a:solidFill>
                <a:srgbClr val="C00000"/>
              </a:solidFill>
              <a:latin typeface="Century Gothic"/>
              <a:cs typeface="Century Gothic"/>
            </a:endParaRPr>
          </a:p>
          <a:p>
            <a:pPr algn="just" fontAlgn="auto">
              <a:buNone/>
            </a:pPr>
            <a:r>
              <a:rPr lang="ru-RU" sz="1400" b="0" i="0" dirty="0">
                <a:solidFill>
                  <a:srgbClr val="000000"/>
                </a:solidFill>
                <a:effectLst/>
                <a:latin typeface="Open Sans"/>
              </a:rPr>
              <a:t>- Натрий 5-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Open Sans"/>
              </a:rPr>
              <a:t>nitroguaiacolate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Open Sans"/>
              </a:rPr>
              <a:t> C 7 H 6 NO 2 Na 16,7%</a:t>
            </a:r>
          </a:p>
          <a:p>
            <a:pPr algn="just" fontAlgn="auto">
              <a:buNone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Open Sans"/>
              </a:rPr>
              <a:t>- </a:t>
            </a:r>
            <a:r>
              <a:rPr lang="ru-RU" sz="1400" b="0" i="0" dirty="0">
                <a:solidFill>
                  <a:srgbClr val="000000"/>
                </a:solidFill>
                <a:effectLst/>
                <a:latin typeface="Open Sans"/>
              </a:rPr>
              <a:t>Натрия орто-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Open Sans"/>
              </a:rPr>
              <a:t>nitrophenolate C 6 H 4 NO 3 Na 32,6%</a:t>
            </a:r>
          </a:p>
          <a:p>
            <a:pPr algn="just" fontAlgn="auto"/>
            <a:r>
              <a:rPr lang="en-US" sz="1400" b="0" i="0" dirty="0">
                <a:solidFill>
                  <a:srgbClr val="000000"/>
                </a:solidFill>
                <a:effectLst/>
                <a:latin typeface="Open Sans"/>
              </a:rPr>
              <a:t>- </a:t>
            </a:r>
            <a:r>
              <a:rPr lang="ru-RU" sz="1400" b="0" i="0" dirty="0">
                <a:solidFill>
                  <a:srgbClr val="000000"/>
                </a:solidFill>
                <a:effectLst/>
                <a:latin typeface="Open Sans"/>
              </a:rPr>
              <a:t>Натрия пара-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Open Sans"/>
              </a:rPr>
              <a:t>nitrophenolate C 6 H 6 NO 3 Na 49,1%</a:t>
            </a:r>
          </a:p>
          <a:p>
            <a:pPr marL="35560" marR="1554480">
              <a:lnSpc>
                <a:spcPct val="104200"/>
              </a:lnSpc>
              <a:spcBef>
                <a:spcPts val="170"/>
              </a:spcBef>
            </a:pPr>
            <a:r>
              <a:rPr sz="1600" b="1" spc="105" dirty="0" err="1">
                <a:solidFill>
                  <a:srgbClr val="003E7E"/>
                </a:solidFill>
                <a:latin typeface="Tahoma"/>
                <a:cs typeface="Tahoma"/>
              </a:rPr>
              <a:t>Биостимулятор</a:t>
            </a:r>
            <a:r>
              <a:rPr sz="1600" b="1" spc="-100" dirty="0">
                <a:solidFill>
                  <a:srgbClr val="003E7E"/>
                </a:solidFill>
                <a:latin typeface="Tahoma"/>
                <a:cs typeface="Tahoma"/>
              </a:rPr>
              <a:t> </a:t>
            </a:r>
            <a:r>
              <a:rPr sz="1600" b="1" spc="90" dirty="0" err="1">
                <a:solidFill>
                  <a:srgbClr val="003E7E"/>
                </a:solidFill>
                <a:latin typeface="Tahoma"/>
                <a:cs typeface="Tahoma"/>
              </a:rPr>
              <a:t>для</a:t>
            </a:r>
            <a:r>
              <a:rPr sz="1600" b="1" spc="-100" dirty="0">
                <a:solidFill>
                  <a:srgbClr val="003E7E"/>
                </a:solidFill>
                <a:latin typeface="Tahoma"/>
                <a:cs typeface="Tahoma"/>
              </a:rPr>
              <a:t> </a:t>
            </a:r>
            <a:r>
              <a:rPr sz="1600" b="1" spc="120" dirty="0" err="1">
                <a:solidFill>
                  <a:srgbClr val="003E7E"/>
                </a:solidFill>
                <a:latin typeface="Tahoma"/>
                <a:cs typeface="Tahoma"/>
              </a:rPr>
              <a:t>здорового</a:t>
            </a:r>
            <a:r>
              <a:rPr lang="ru-RU" sz="1600" b="1" spc="120" dirty="0">
                <a:solidFill>
                  <a:srgbClr val="003E7E"/>
                </a:solidFill>
                <a:latin typeface="Tahoma"/>
                <a:cs typeface="Tahoma"/>
              </a:rPr>
              <a:t> роста </a:t>
            </a:r>
            <a:r>
              <a:rPr sz="1600" b="1" spc="140" dirty="0">
                <a:solidFill>
                  <a:srgbClr val="003E7E"/>
                </a:solidFill>
                <a:latin typeface="Tahoma"/>
                <a:cs typeface="Tahoma"/>
              </a:rPr>
              <a:t>и</a:t>
            </a:r>
            <a:r>
              <a:rPr sz="1600" b="1" spc="-110" dirty="0">
                <a:solidFill>
                  <a:srgbClr val="003E7E"/>
                </a:solidFill>
                <a:latin typeface="Tahoma"/>
                <a:cs typeface="Tahoma"/>
              </a:rPr>
              <a:t> </a:t>
            </a:r>
            <a:r>
              <a:rPr lang="ru-RU" sz="1600" b="1" spc="-110" dirty="0">
                <a:solidFill>
                  <a:srgbClr val="003E7E"/>
                </a:solidFill>
                <a:latin typeface="Tahoma"/>
                <a:cs typeface="Tahoma"/>
              </a:rPr>
              <a:t> </a:t>
            </a:r>
            <a:r>
              <a:rPr lang="ru-RU" sz="1600" b="1" spc="90" dirty="0">
                <a:solidFill>
                  <a:srgbClr val="003E7E"/>
                </a:solidFill>
                <a:latin typeface="Tahoma"/>
                <a:cs typeface="Tahoma"/>
              </a:rPr>
              <a:t>б</a:t>
            </a:r>
            <a:r>
              <a:rPr sz="1600" b="1" spc="90" dirty="0" err="1">
                <a:solidFill>
                  <a:srgbClr val="003E7E"/>
                </a:solidFill>
                <a:latin typeface="Tahoma"/>
                <a:cs typeface="Tahoma"/>
              </a:rPr>
              <a:t>ыстрого</a:t>
            </a:r>
            <a:r>
              <a:rPr sz="1600" b="1" spc="-110" dirty="0">
                <a:solidFill>
                  <a:srgbClr val="003E7E"/>
                </a:solidFill>
                <a:latin typeface="Tahoma"/>
                <a:cs typeface="Tahoma"/>
              </a:rPr>
              <a:t> </a:t>
            </a:r>
            <a:r>
              <a:rPr sz="1600" b="1" spc="95" dirty="0" err="1">
                <a:solidFill>
                  <a:srgbClr val="003E7E"/>
                </a:solidFill>
                <a:latin typeface="Tahoma"/>
                <a:cs typeface="Tahoma"/>
              </a:rPr>
              <a:t>восстановления</a:t>
            </a:r>
            <a:r>
              <a:rPr lang="ru-RU" sz="1600" b="1" spc="95" dirty="0">
                <a:solidFill>
                  <a:srgbClr val="003E7E"/>
                </a:solidFill>
                <a:latin typeface="Tahoma"/>
                <a:cs typeface="Tahoma"/>
              </a:rPr>
              <a:t> растений</a:t>
            </a:r>
            <a:endParaRPr sz="1600" b="1" dirty="0">
              <a:latin typeface="Tahoma"/>
              <a:cs typeface="Tahoma"/>
            </a:endParaRPr>
          </a:p>
        </p:txBody>
      </p:sp>
      <p:sp>
        <p:nvSpPr>
          <p:cNvPr id="20" name="object 20"/>
          <p:cNvSpPr/>
          <p:nvPr/>
        </p:nvSpPr>
        <p:spPr>
          <a:xfrm flipV="1">
            <a:off x="342179" y="7826396"/>
            <a:ext cx="235671" cy="1272354"/>
          </a:xfrm>
          <a:custGeom>
            <a:avLst/>
            <a:gdLst/>
            <a:ahLst/>
            <a:cxnLst/>
            <a:rect l="l" t="t" r="r" b="b"/>
            <a:pathLst>
              <a:path w="100965" h="100965">
                <a:moveTo>
                  <a:pt x="100799" y="0"/>
                </a:moveTo>
                <a:lnTo>
                  <a:pt x="0" y="0"/>
                </a:lnTo>
                <a:lnTo>
                  <a:pt x="0" y="100799"/>
                </a:lnTo>
                <a:lnTo>
                  <a:pt x="100799" y="100799"/>
                </a:lnTo>
                <a:lnTo>
                  <a:pt x="100799" y="0"/>
                </a:lnTo>
                <a:close/>
              </a:path>
            </a:pathLst>
          </a:custGeom>
          <a:solidFill>
            <a:srgbClr val="FFCF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787942" y="7795508"/>
            <a:ext cx="6716193" cy="12626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0160">
              <a:lnSpc>
                <a:spcPct val="116700"/>
              </a:lnSpc>
              <a:spcBef>
                <a:spcPts val="100"/>
              </a:spcBef>
            </a:pPr>
            <a:r>
              <a:rPr sz="1200" b="1" spc="-50" dirty="0">
                <a:solidFill>
                  <a:srgbClr val="FFFFFF"/>
                </a:solidFill>
                <a:latin typeface="Century Gothic"/>
                <a:cs typeface="Century Gothic"/>
              </a:rPr>
              <a:t>Пр</a:t>
            </a:r>
            <a:r>
              <a:rPr sz="1400" b="1" spc="-50" dirty="0">
                <a:solidFill>
                  <a:srgbClr val="FFFFFF"/>
                </a:solidFill>
                <a:latin typeface="Century Gothic"/>
                <a:cs typeface="Century Gothic"/>
              </a:rPr>
              <a:t>ошел</a:t>
            </a:r>
            <a:r>
              <a:rPr sz="1400" b="1" spc="-2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400" b="1" spc="-65" dirty="0">
                <a:solidFill>
                  <a:srgbClr val="FFFFFF"/>
                </a:solidFill>
                <a:latin typeface="Century Gothic"/>
                <a:cs typeface="Century Gothic"/>
              </a:rPr>
              <a:t>более</a:t>
            </a:r>
            <a:r>
              <a:rPr sz="1400" b="1" spc="-2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400" b="1" spc="-20" dirty="0">
                <a:solidFill>
                  <a:srgbClr val="FFFFFF"/>
                </a:solidFill>
                <a:latin typeface="Century Gothic"/>
                <a:cs typeface="Century Gothic"/>
              </a:rPr>
              <a:t>100</a:t>
            </a:r>
            <a:r>
              <a:rPr sz="1400" b="1" spc="-2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400" b="1" spc="-45" dirty="0">
                <a:solidFill>
                  <a:srgbClr val="FFFFFF"/>
                </a:solidFill>
                <a:latin typeface="Century Gothic"/>
                <a:cs typeface="Century Gothic"/>
              </a:rPr>
              <a:t>испытаний</a:t>
            </a:r>
            <a:r>
              <a:rPr sz="1400" b="1" spc="-2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400" b="1" spc="-75" dirty="0">
                <a:solidFill>
                  <a:srgbClr val="FFFFFF"/>
                </a:solidFill>
                <a:latin typeface="Century Gothic"/>
                <a:cs typeface="Century Gothic"/>
              </a:rPr>
              <a:t>на</a:t>
            </a:r>
            <a:r>
              <a:rPr sz="1400" b="1" spc="-20" dirty="0">
                <a:solidFill>
                  <a:srgbClr val="FFFFFF"/>
                </a:solidFill>
                <a:latin typeface="Century Gothic"/>
                <a:cs typeface="Century Gothic"/>
              </a:rPr>
              <a:t> различных</a:t>
            </a:r>
            <a:r>
              <a:rPr sz="1400" b="1" spc="-2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400" b="1" spc="-10" dirty="0" err="1">
                <a:solidFill>
                  <a:srgbClr val="FFFFFF"/>
                </a:solidFill>
                <a:latin typeface="Century Gothic"/>
                <a:cs typeface="Century Gothic"/>
              </a:rPr>
              <a:t>культурах</a:t>
            </a:r>
            <a:r>
              <a:rPr sz="14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endParaRPr lang="ru-RU" sz="1400" b="1" spc="-10" dirty="0">
              <a:solidFill>
                <a:srgbClr val="FFFFFF"/>
              </a:solidFill>
              <a:latin typeface="Century Gothic"/>
              <a:cs typeface="Century Gothic"/>
            </a:endParaRPr>
          </a:p>
          <a:p>
            <a:pPr marL="12700" marR="5080" indent="10160">
              <a:lnSpc>
                <a:spcPct val="116700"/>
              </a:lnSpc>
              <a:spcBef>
                <a:spcPts val="100"/>
              </a:spcBef>
            </a:pPr>
            <a:r>
              <a:rPr sz="1400" b="1" spc="-25" dirty="0" err="1">
                <a:solidFill>
                  <a:srgbClr val="FFFFFF"/>
                </a:solidFill>
                <a:latin typeface="Century Gothic"/>
                <a:cs typeface="Century Gothic"/>
              </a:rPr>
              <a:t>Отличный</a:t>
            </a:r>
            <a:r>
              <a:rPr sz="1400" b="1" spc="-2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400" b="1" spc="-45" dirty="0">
                <a:solidFill>
                  <a:srgbClr val="FFFFFF"/>
                </a:solidFill>
                <a:latin typeface="Century Gothic"/>
                <a:cs typeface="Century Gothic"/>
              </a:rPr>
              <a:t>продукт</a:t>
            </a:r>
            <a:r>
              <a:rPr sz="1400" b="1" spc="-2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FFFFFF"/>
                </a:solidFill>
                <a:latin typeface="Century Gothic"/>
                <a:cs typeface="Century Gothic"/>
              </a:rPr>
              <a:t>для</a:t>
            </a:r>
            <a:r>
              <a:rPr sz="1400" b="1" spc="-2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400" b="1" spc="-30" dirty="0">
                <a:solidFill>
                  <a:srgbClr val="FFFFFF"/>
                </a:solidFill>
                <a:latin typeface="Century Gothic"/>
                <a:cs typeface="Century Gothic"/>
              </a:rPr>
              <a:t>здорового</a:t>
            </a:r>
            <a:r>
              <a:rPr sz="1400" b="1" spc="-2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400" b="1" spc="-100" dirty="0">
                <a:solidFill>
                  <a:srgbClr val="FFFFFF"/>
                </a:solidFill>
                <a:latin typeface="Century Gothic"/>
                <a:cs typeface="Century Gothic"/>
              </a:rPr>
              <a:t>роста</a:t>
            </a:r>
            <a:r>
              <a:rPr sz="1400" b="1" spc="-2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FFFFFF"/>
                </a:solidFill>
                <a:latin typeface="Century Gothic"/>
                <a:cs typeface="Century Gothic"/>
              </a:rPr>
              <a:t>и</a:t>
            </a:r>
            <a:r>
              <a:rPr sz="1400" b="1" spc="-2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быстрого восстановления</a:t>
            </a:r>
            <a:endParaRPr sz="1400" dirty="0">
              <a:latin typeface="Century Gothic"/>
              <a:cs typeface="Century Gothic"/>
            </a:endParaRPr>
          </a:p>
          <a:p>
            <a:pPr marL="12700" marR="1491615">
              <a:lnSpc>
                <a:spcPct val="116700"/>
              </a:lnSpc>
            </a:pPr>
            <a:r>
              <a:rPr sz="1400" b="1" spc="-40" dirty="0">
                <a:solidFill>
                  <a:srgbClr val="FFFFFF"/>
                </a:solidFill>
                <a:latin typeface="Century Gothic"/>
                <a:cs typeface="Century Gothic"/>
              </a:rPr>
              <a:t>Увеличивает</a:t>
            </a:r>
            <a:r>
              <a:rPr sz="1400" b="1" spc="2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400" b="1" spc="-10" dirty="0" err="1">
                <a:solidFill>
                  <a:srgbClr val="FFFFFF"/>
                </a:solidFill>
                <a:latin typeface="Century Gothic"/>
                <a:cs typeface="Century Gothic"/>
              </a:rPr>
              <a:t>урожайность</a:t>
            </a:r>
            <a:r>
              <a:rPr sz="14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endParaRPr lang="ru-RU" sz="1400" b="1" spc="-10" dirty="0">
              <a:solidFill>
                <a:srgbClr val="FFFFFF"/>
              </a:solidFill>
              <a:latin typeface="Century Gothic"/>
              <a:cs typeface="Century Gothic"/>
            </a:endParaRPr>
          </a:p>
          <a:p>
            <a:pPr marL="12700" marR="1491615">
              <a:lnSpc>
                <a:spcPct val="116700"/>
              </a:lnSpc>
            </a:pPr>
            <a:r>
              <a:rPr sz="1400" b="1" spc="-65" dirty="0" err="1">
                <a:solidFill>
                  <a:srgbClr val="FFFFFF"/>
                </a:solidFill>
                <a:latin typeface="Century Gothic"/>
                <a:cs typeface="Century Gothic"/>
              </a:rPr>
              <a:t>Улучшает</a:t>
            </a:r>
            <a:r>
              <a:rPr sz="14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400" b="1" spc="-65" dirty="0">
                <a:solidFill>
                  <a:srgbClr val="FFFFFF"/>
                </a:solidFill>
                <a:latin typeface="Century Gothic"/>
                <a:cs typeface="Century Gothic"/>
              </a:rPr>
              <a:t>качество</a:t>
            </a:r>
            <a:r>
              <a:rPr sz="14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400" b="1" spc="-20" dirty="0" err="1">
                <a:solidFill>
                  <a:srgbClr val="FFFFFF"/>
                </a:solidFill>
                <a:latin typeface="Century Gothic"/>
                <a:cs typeface="Century Gothic"/>
              </a:rPr>
              <a:t>продукции</a:t>
            </a:r>
            <a:r>
              <a:rPr sz="1400" b="1" spc="-2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endParaRPr lang="ru-RU" sz="1400" b="1" spc="-20" dirty="0">
              <a:solidFill>
                <a:srgbClr val="FFFFFF"/>
              </a:solidFill>
              <a:latin typeface="Century Gothic"/>
              <a:cs typeface="Century Gothic"/>
            </a:endParaRPr>
          </a:p>
          <a:p>
            <a:pPr marL="12700" marR="1491615">
              <a:lnSpc>
                <a:spcPct val="116700"/>
              </a:lnSpc>
            </a:pPr>
            <a:r>
              <a:rPr sz="1400" b="1" spc="-45" dirty="0" err="1">
                <a:solidFill>
                  <a:srgbClr val="FFFFFF"/>
                </a:solidFill>
                <a:latin typeface="Century Gothic"/>
                <a:cs typeface="Century Gothic"/>
              </a:rPr>
              <a:t>Японская</a:t>
            </a:r>
            <a:r>
              <a:rPr sz="1400" b="1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технология</a:t>
            </a:r>
            <a:endParaRPr sz="1400" dirty="0">
              <a:latin typeface="Century Gothic"/>
              <a:cs typeface="Century Gothic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4537E5D-E335-B7B6-455C-4D4399F2D0E2}"/>
              </a:ext>
            </a:extLst>
          </p:cNvPr>
          <p:cNvSpPr txBox="1"/>
          <p:nvPr/>
        </p:nvSpPr>
        <p:spPr>
          <a:xfrm>
            <a:off x="265013" y="6321739"/>
            <a:ext cx="3429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ru-RU" sz="4000" b="1" i="1" spc="-25" dirty="0">
                <a:solidFill>
                  <a:srgbClr val="C00000"/>
                </a:solidFill>
                <a:latin typeface="Calibri"/>
                <a:ea typeface="+mj-ea"/>
                <a:cs typeface="Calibri"/>
              </a:rPr>
              <a:t>АТОНИК®  ВРП</a:t>
            </a:r>
          </a:p>
          <a:p>
            <a:pPr marL="12700" algn="ctr">
              <a:lnSpc>
                <a:spcPct val="100000"/>
              </a:lnSpc>
            </a:pPr>
            <a:r>
              <a:rPr lang="ru-RU" sz="3200" i="1" spc="-25" dirty="0">
                <a:solidFill>
                  <a:srgbClr val="C00000"/>
                </a:solidFill>
                <a:latin typeface="Calibri"/>
                <a:ea typeface="+mj-ea"/>
                <a:cs typeface="Calibri"/>
              </a:rPr>
              <a:t>ФИТОГОРМОН</a:t>
            </a:r>
          </a:p>
        </p:txBody>
      </p:sp>
      <p:pic>
        <p:nvPicPr>
          <p:cNvPr id="35" name="Рисунок 34">
            <a:extLst>
              <a:ext uri="{FF2B5EF4-FFF2-40B4-BE49-F238E27FC236}">
                <a16:creationId xmlns:a16="http://schemas.microsoft.com/office/drawing/2014/main" id="{A0EBBA8F-5F00-93DF-495B-0D2555BF8A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9653" y="3603217"/>
            <a:ext cx="3942990" cy="3521551"/>
          </a:xfrm>
          <a:prstGeom prst="rect">
            <a:avLst/>
          </a:prstGeom>
        </p:spPr>
      </p:pic>
      <p:pic>
        <p:nvPicPr>
          <p:cNvPr id="37" name="Рисунок 36">
            <a:extLst>
              <a:ext uri="{FF2B5EF4-FFF2-40B4-BE49-F238E27FC236}">
                <a16:creationId xmlns:a16="http://schemas.microsoft.com/office/drawing/2014/main" id="{024F4012-97F9-1171-6F8E-C6C0C1767C9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850" y="3056851"/>
            <a:ext cx="729370" cy="769441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187337C0-691C-08BF-877E-ECA1B43C1D4D}"/>
              </a:ext>
            </a:extLst>
          </p:cNvPr>
          <p:cNvSpPr txBox="1"/>
          <p:nvPr/>
        </p:nvSpPr>
        <p:spPr>
          <a:xfrm>
            <a:off x="1533308" y="3056851"/>
            <a:ext cx="450657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b="1" spc="105" dirty="0">
                <a:solidFill>
                  <a:srgbClr val="003E7E"/>
                </a:solidFill>
                <a:latin typeface="Tahoma"/>
                <a:cs typeface="Tahoma"/>
              </a:rPr>
              <a:t>«</a:t>
            </a:r>
            <a:r>
              <a:rPr lang="ru-RU" sz="1600" b="1" spc="105" dirty="0" err="1">
                <a:solidFill>
                  <a:srgbClr val="003E7E"/>
                </a:solidFill>
                <a:latin typeface="Tahoma"/>
                <a:cs typeface="Tahoma"/>
              </a:rPr>
              <a:t>ЭкоБиоТехнологии</a:t>
            </a:r>
            <a:r>
              <a:rPr lang="ru-RU" sz="1600" b="1" spc="105" dirty="0">
                <a:solidFill>
                  <a:srgbClr val="003E7E"/>
                </a:solidFill>
                <a:latin typeface="Tahoma"/>
                <a:cs typeface="Tahoma"/>
              </a:rPr>
              <a:t> </a:t>
            </a:r>
            <a:r>
              <a:rPr lang="ru-RU" sz="1600" b="1" spc="105" dirty="0" err="1">
                <a:solidFill>
                  <a:srgbClr val="003E7E"/>
                </a:solidFill>
                <a:latin typeface="Tahoma"/>
                <a:cs typeface="Tahoma"/>
              </a:rPr>
              <a:t>СтопХимия</a:t>
            </a:r>
            <a:r>
              <a:rPr lang="ru-RU" sz="1600" b="1" spc="105" dirty="0">
                <a:solidFill>
                  <a:srgbClr val="003E7E"/>
                </a:solidFill>
                <a:latin typeface="Tahoma"/>
                <a:cs typeface="Tahoma"/>
              </a:rPr>
              <a:t>»</a:t>
            </a:r>
            <a:br>
              <a:rPr lang="ru-RU" sz="1600" b="1" spc="105" dirty="0">
                <a:solidFill>
                  <a:srgbClr val="003E7E"/>
                </a:solidFill>
                <a:latin typeface="Tahoma"/>
                <a:cs typeface="Tahoma"/>
              </a:rPr>
            </a:br>
            <a:r>
              <a:rPr lang="ru-RU" sz="1400" dirty="0"/>
              <a:t>+7-918-11-33-510 </a:t>
            </a:r>
            <a:r>
              <a:rPr lang="ru-RU" sz="1400" b="0" i="0" dirty="0" err="1">
                <a:solidFill>
                  <a:srgbClr val="333333"/>
                </a:solidFill>
                <a:effectLst/>
                <a:latin typeface="Arial" panose="020B0604020202020204"/>
              </a:rPr>
              <a:t>WhatsApp</a:t>
            </a:r>
            <a:r>
              <a:rPr lang="ru-RU" sz="1400" b="0" i="0" dirty="0">
                <a:solidFill>
                  <a:srgbClr val="333333"/>
                </a:solidFill>
                <a:effectLst/>
                <a:latin typeface="Arial" panose="020B0604020202020204"/>
              </a:rPr>
              <a:t>, </a:t>
            </a:r>
            <a:r>
              <a:rPr lang="ru-RU" sz="1400" b="0" i="0" dirty="0" err="1">
                <a:solidFill>
                  <a:srgbClr val="333333"/>
                </a:solidFill>
                <a:effectLst/>
                <a:latin typeface="Arial" panose="020B0604020202020204"/>
              </a:rPr>
              <a:t>Telegram</a:t>
            </a:r>
            <a:br>
              <a:rPr lang="ru-RU" sz="1400" dirty="0"/>
            </a:br>
            <a:r>
              <a:rPr lang="en-US" sz="1400" dirty="0">
                <a:hlinkClick r:id="rId5"/>
              </a:rPr>
              <a:t>stophimiy@mail.ru</a:t>
            </a:r>
            <a:r>
              <a:rPr lang="ru-RU" sz="1400" dirty="0"/>
              <a:t>, </a:t>
            </a:r>
            <a:r>
              <a:rPr lang="ru-RU" sz="1400" dirty="0">
                <a:hlinkClick r:id="rId6"/>
              </a:rPr>
              <a:t>http://stophimiy.ru</a:t>
            </a:r>
            <a:r>
              <a:rPr lang="ru-RU" sz="1400" dirty="0"/>
              <a:t> </a:t>
            </a:r>
          </a:p>
        </p:txBody>
      </p:sp>
      <p:sp>
        <p:nvSpPr>
          <p:cNvPr id="40" name="object 2">
            <a:extLst>
              <a:ext uri="{FF2B5EF4-FFF2-40B4-BE49-F238E27FC236}">
                <a16:creationId xmlns:a16="http://schemas.microsoft.com/office/drawing/2014/main" id="{C319E54B-2013-F072-C097-16E84DCB8DC0}"/>
              </a:ext>
            </a:extLst>
          </p:cNvPr>
          <p:cNvSpPr/>
          <p:nvPr/>
        </p:nvSpPr>
        <p:spPr>
          <a:xfrm>
            <a:off x="-19710" y="9953948"/>
            <a:ext cx="7576209" cy="739452"/>
          </a:xfrm>
          <a:custGeom>
            <a:avLst/>
            <a:gdLst/>
            <a:ahLst/>
            <a:cxnLst/>
            <a:rect l="l" t="t" r="r" b="b"/>
            <a:pathLst>
              <a:path w="7560309" h="432434">
                <a:moveTo>
                  <a:pt x="7560005" y="0"/>
                </a:moveTo>
                <a:lnTo>
                  <a:pt x="0" y="0"/>
                </a:lnTo>
                <a:lnTo>
                  <a:pt x="0" y="432003"/>
                </a:lnTo>
                <a:lnTo>
                  <a:pt x="7560005" y="432003"/>
                </a:lnTo>
                <a:lnTo>
                  <a:pt x="7560005" y="0"/>
                </a:lnTo>
                <a:close/>
              </a:path>
            </a:pathLst>
          </a:custGeom>
          <a:solidFill>
            <a:srgbClr val="003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3">
            <a:extLst>
              <a:ext uri="{FF2B5EF4-FFF2-40B4-BE49-F238E27FC236}">
                <a16:creationId xmlns:a16="http://schemas.microsoft.com/office/drawing/2014/main" id="{BE06C2EA-E394-555D-925F-BE21798DC5A7}"/>
              </a:ext>
            </a:extLst>
          </p:cNvPr>
          <p:cNvSpPr txBox="1"/>
          <p:nvPr/>
        </p:nvSpPr>
        <p:spPr>
          <a:xfrm>
            <a:off x="6980920" y="10211637"/>
            <a:ext cx="140251" cy="1744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050" spc="-50" dirty="0">
                <a:solidFill>
                  <a:srgbClr val="FFFFFF"/>
                </a:solidFill>
                <a:latin typeface="Tahoma"/>
                <a:cs typeface="Tahoma"/>
              </a:rPr>
              <a:t>1</a:t>
            </a:r>
            <a:endParaRPr sz="1050" dirty="0">
              <a:latin typeface="Tahoma"/>
              <a:cs typeface="Tahoma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6435F8A-78F4-82E5-7A44-0009F319ABD4}"/>
              </a:ext>
            </a:extLst>
          </p:cNvPr>
          <p:cNvSpPr txBox="1"/>
          <p:nvPr/>
        </p:nvSpPr>
        <p:spPr>
          <a:xfrm>
            <a:off x="1979513" y="10171046"/>
            <a:ext cx="385010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b="1" spc="105" dirty="0">
                <a:solidFill>
                  <a:schemeClr val="bg1"/>
                </a:solidFill>
                <a:latin typeface="Tahoma"/>
                <a:cs typeface="Tahoma"/>
              </a:rPr>
              <a:t>«</a:t>
            </a:r>
            <a:r>
              <a:rPr lang="ru-RU" sz="1200" b="1" spc="105" dirty="0" err="1">
                <a:solidFill>
                  <a:schemeClr val="bg1"/>
                </a:solidFill>
                <a:latin typeface="Tahoma"/>
                <a:cs typeface="Tahoma"/>
              </a:rPr>
              <a:t>ЭкоБиоТехнологии</a:t>
            </a:r>
            <a:r>
              <a:rPr lang="ru-RU" sz="1200" b="1" spc="105" dirty="0">
                <a:solidFill>
                  <a:schemeClr val="bg1"/>
                </a:solidFill>
                <a:latin typeface="Tahoma"/>
                <a:cs typeface="Tahoma"/>
              </a:rPr>
              <a:t> </a:t>
            </a:r>
            <a:r>
              <a:rPr lang="ru-RU" sz="1200" b="1" spc="105" dirty="0" err="1">
                <a:solidFill>
                  <a:schemeClr val="bg1"/>
                </a:solidFill>
                <a:latin typeface="Tahoma"/>
                <a:cs typeface="Tahoma"/>
              </a:rPr>
              <a:t>СтопХимия</a:t>
            </a:r>
            <a:r>
              <a:rPr lang="ru-RU" sz="1200" b="1" spc="105" dirty="0">
                <a:solidFill>
                  <a:schemeClr val="bg1"/>
                </a:solidFill>
                <a:latin typeface="Tahoma"/>
                <a:cs typeface="Tahoma"/>
              </a:rPr>
              <a:t>»</a:t>
            </a:r>
            <a:endParaRPr lang="ru-RU" sz="1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4397" y="10237825"/>
            <a:ext cx="7560309" cy="432434"/>
          </a:xfrm>
          <a:custGeom>
            <a:avLst/>
            <a:gdLst/>
            <a:ahLst/>
            <a:cxnLst/>
            <a:rect l="l" t="t" r="r" b="b"/>
            <a:pathLst>
              <a:path w="7560309" h="432434">
                <a:moveTo>
                  <a:pt x="7560005" y="432003"/>
                </a:moveTo>
                <a:lnTo>
                  <a:pt x="7560005" y="0"/>
                </a:lnTo>
                <a:lnTo>
                  <a:pt x="0" y="0"/>
                </a:lnTo>
                <a:lnTo>
                  <a:pt x="0" y="432003"/>
                </a:lnTo>
                <a:lnTo>
                  <a:pt x="7560005" y="432003"/>
                </a:lnTo>
                <a:close/>
              </a:path>
            </a:pathLst>
          </a:custGeom>
          <a:solidFill>
            <a:srgbClr val="003E7E"/>
          </a:solidFill>
        </p:spPr>
        <p:txBody>
          <a:bodyPr wrap="square" lIns="0" tIns="0" rIns="0" bIns="0" rtlCol="0"/>
          <a:lstStyle/>
          <a:p>
            <a:r>
              <a:rPr lang="ru-RU" sz="1800" b="1" spc="105" dirty="0">
                <a:solidFill>
                  <a:srgbClr val="003E7E"/>
                </a:solidFill>
                <a:latin typeface="Tahoma"/>
                <a:cs typeface="Tahoma"/>
              </a:rPr>
              <a:t>«</a:t>
            </a:r>
            <a:r>
              <a:rPr lang="ru-RU" sz="1800" b="1" spc="105" dirty="0" err="1">
                <a:solidFill>
                  <a:srgbClr val="003E7E"/>
                </a:solidFill>
                <a:latin typeface="Tahoma"/>
                <a:cs typeface="Tahoma"/>
              </a:rPr>
              <a:t>ЭкоБиоТехнологии</a:t>
            </a:r>
            <a:r>
              <a:rPr lang="ru-RU" sz="1800" b="1" spc="105" dirty="0">
                <a:solidFill>
                  <a:srgbClr val="003E7E"/>
                </a:solidFill>
                <a:latin typeface="Tahoma"/>
                <a:cs typeface="Tahoma"/>
              </a:rPr>
              <a:t> </a:t>
            </a:r>
            <a:r>
              <a:rPr lang="ru-RU" sz="1800" b="1" spc="105" dirty="0" err="1">
                <a:solidFill>
                  <a:srgbClr val="003E7E"/>
                </a:solidFill>
                <a:latin typeface="Tahoma"/>
                <a:cs typeface="Tahoma"/>
              </a:rPr>
              <a:t>СтопХимия</a:t>
            </a:r>
            <a:r>
              <a:rPr lang="ru-RU" sz="1800" b="1" spc="105" dirty="0">
                <a:solidFill>
                  <a:srgbClr val="003E7E"/>
                </a:solidFill>
                <a:latin typeface="Tahoma"/>
                <a:cs typeface="Tahoma"/>
              </a:rPr>
              <a:t>»</a:t>
            </a:r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6902450" y="10352417"/>
            <a:ext cx="94040" cy="1744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spc="-50" dirty="0">
                <a:solidFill>
                  <a:srgbClr val="FFFFFF"/>
                </a:solidFill>
                <a:latin typeface="Tahoma"/>
                <a:cs typeface="Tahoma"/>
              </a:rPr>
              <a:t>2</a:t>
            </a:r>
            <a:endParaRPr sz="1050" dirty="0">
              <a:latin typeface="Tahoma"/>
              <a:cs typeface="Tahom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12000" y="6151054"/>
            <a:ext cx="79375" cy="79375"/>
          </a:xfrm>
          <a:custGeom>
            <a:avLst/>
            <a:gdLst/>
            <a:ahLst/>
            <a:cxnLst/>
            <a:rect l="l" t="t" r="r" b="b"/>
            <a:pathLst>
              <a:path w="79375" h="79375">
                <a:moveTo>
                  <a:pt x="79197" y="0"/>
                </a:moveTo>
                <a:lnTo>
                  <a:pt x="0" y="0"/>
                </a:lnTo>
                <a:lnTo>
                  <a:pt x="0" y="79197"/>
                </a:lnTo>
                <a:lnTo>
                  <a:pt x="79197" y="79197"/>
                </a:lnTo>
                <a:lnTo>
                  <a:pt x="79197" y="0"/>
                </a:lnTo>
                <a:close/>
              </a:path>
            </a:pathLst>
          </a:custGeom>
          <a:solidFill>
            <a:srgbClr val="003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12000" y="6339459"/>
            <a:ext cx="79375" cy="79375"/>
          </a:xfrm>
          <a:custGeom>
            <a:avLst/>
            <a:gdLst/>
            <a:ahLst/>
            <a:cxnLst/>
            <a:rect l="l" t="t" r="r" b="b"/>
            <a:pathLst>
              <a:path w="79375" h="79375">
                <a:moveTo>
                  <a:pt x="79197" y="0"/>
                </a:moveTo>
                <a:lnTo>
                  <a:pt x="0" y="0"/>
                </a:lnTo>
                <a:lnTo>
                  <a:pt x="0" y="79197"/>
                </a:lnTo>
                <a:lnTo>
                  <a:pt x="79197" y="79197"/>
                </a:lnTo>
                <a:lnTo>
                  <a:pt x="79197" y="0"/>
                </a:lnTo>
                <a:close/>
              </a:path>
            </a:pathLst>
          </a:custGeom>
          <a:solidFill>
            <a:srgbClr val="003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12000" y="6527851"/>
            <a:ext cx="79375" cy="79375"/>
          </a:xfrm>
          <a:custGeom>
            <a:avLst/>
            <a:gdLst/>
            <a:ahLst/>
            <a:cxnLst/>
            <a:rect l="l" t="t" r="r" b="b"/>
            <a:pathLst>
              <a:path w="79375" h="79375">
                <a:moveTo>
                  <a:pt x="79197" y="0"/>
                </a:moveTo>
                <a:lnTo>
                  <a:pt x="0" y="0"/>
                </a:lnTo>
                <a:lnTo>
                  <a:pt x="0" y="79197"/>
                </a:lnTo>
                <a:lnTo>
                  <a:pt x="79197" y="79197"/>
                </a:lnTo>
                <a:lnTo>
                  <a:pt x="79197" y="0"/>
                </a:lnTo>
                <a:close/>
              </a:path>
            </a:pathLst>
          </a:custGeom>
          <a:solidFill>
            <a:srgbClr val="003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12000" y="6716255"/>
            <a:ext cx="79375" cy="79375"/>
          </a:xfrm>
          <a:custGeom>
            <a:avLst/>
            <a:gdLst/>
            <a:ahLst/>
            <a:cxnLst/>
            <a:rect l="l" t="t" r="r" b="b"/>
            <a:pathLst>
              <a:path w="79375" h="79375">
                <a:moveTo>
                  <a:pt x="79197" y="0"/>
                </a:moveTo>
                <a:lnTo>
                  <a:pt x="0" y="0"/>
                </a:lnTo>
                <a:lnTo>
                  <a:pt x="0" y="79197"/>
                </a:lnTo>
                <a:lnTo>
                  <a:pt x="79197" y="79197"/>
                </a:lnTo>
                <a:lnTo>
                  <a:pt x="79197" y="0"/>
                </a:lnTo>
                <a:close/>
              </a:path>
            </a:pathLst>
          </a:custGeom>
          <a:solidFill>
            <a:srgbClr val="003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12000" y="6904659"/>
            <a:ext cx="79375" cy="79375"/>
          </a:xfrm>
          <a:custGeom>
            <a:avLst/>
            <a:gdLst/>
            <a:ahLst/>
            <a:cxnLst/>
            <a:rect l="l" t="t" r="r" b="b"/>
            <a:pathLst>
              <a:path w="79375" h="79375">
                <a:moveTo>
                  <a:pt x="79197" y="0"/>
                </a:moveTo>
                <a:lnTo>
                  <a:pt x="0" y="0"/>
                </a:lnTo>
                <a:lnTo>
                  <a:pt x="0" y="79197"/>
                </a:lnTo>
                <a:lnTo>
                  <a:pt x="79197" y="79197"/>
                </a:lnTo>
                <a:lnTo>
                  <a:pt x="79197" y="0"/>
                </a:lnTo>
                <a:close/>
              </a:path>
            </a:pathLst>
          </a:custGeom>
          <a:solidFill>
            <a:srgbClr val="003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12000" y="7550251"/>
            <a:ext cx="79375" cy="79375"/>
          </a:xfrm>
          <a:custGeom>
            <a:avLst/>
            <a:gdLst/>
            <a:ahLst/>
            <a:cxnLst/>
            <a:rect l="l" t="t" r="r" b="b"/>
            <a:pathLst>
              <a:path w="79375" h="79375">
                <a:moveTo>
                  <a:pt x="79197" y="0"/>
                </a:moveTo>
                <a:lnTo>
                  <a:pt x="0" y="0"/>
                </a:lnTo>
                <a:lnTo>
                  <a:pt x="0" y="79197"/>
                </a:lnTo>
                <a:lnTo>
                  <a:pt x="79197" y="79197"/>
                </a:lnTo>
                <a:lnTo>
                  <a:pt x="79197" y="0"/>
                </a:lnTo>
                <a:close/>
              </a:path>
            </a:pathLst>
          </a:custGeom>
          <a:solidFill>
            <a:srgbClr val="003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91997" y="7702651"/>
            <a:ext cx="79375" cy="79375"/>
          </a:xfrm>
          <a:custGeom>
            <a:avLst/>
            <a:gdLst/>
            <a:ahLst/>
            <a:cxnLst/>
            <a:rect l="l" t="t" r="r" b="b"/>
            <a:pathLst>
              <a:path w="79375" h="79375">
                <a:moveTo>
                  <a:pt x="79197" y="0"/>
                </a:moveTo>
                <a:lnTo>
                  <a:pt x="0" y="0"/>
                </a:lnTo>
                <a:lnTo>
                  <a:pt x="0" y="79197"/>
                </a:lnTo>
                <a:lnTo>
                  <a:pt x="79197" y="79197"/>
                </a:lnTo>
                <a:lnTo>
                  <a:pt x="79197" y="0"/>
                </a:lnTo>
                <a:close/>
              </a:path>
            </a:pathLst>
          </a:custGeom>
          <a:solidFill>
            <a:srgbClr val="D5E0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91997" y="7855051"/>
            <a:ext cx="79375" cy="79375"/>
          </a:xfrm>
          <a:custGeom>
            <a:avLst/>
            <a:gdLst/>
            <a:ahLst/>
            <a:cxnLst/>
            <a:rect l="l" t="t" r="r" b="b"/>
            <a:pathLst>
              <a:path w="79375" h="79375">
                <a:moveTo>
                  <a:pt x="79197" y="0"/>
                </a:moveTo>
                <a:lnTo>
                  <a:pt x="0" y="0"/>
                </a:lnTo>
                <a:lnTo>
                  <a:pt x="0" y="79197"/>
                </a:lnTo>
                <a:lnTo>
                  <a:pt x="79197" y="79197"/>
                </a:lnTo>
                <a:lnTo>
                  <a:pt x="79197" y="0"/>
                </a:lnTo>
                <a:close/>
              </a:path>
            </a:pathLst>
          </a:custGeom>
          <a:solidFill>
            <a:srgbClr val="D5E0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91997" y="8007451"/>
            <a:ext cx="79375" cy="79375"/>
          </a:xfrm>
          <a:custGeom>
            <a:avLst/>
            <a:gdLst/>
            <a:ahLst/>
            <a:cxnLst/>
            <a:rect l="l" t="t" r="r" b="b"/>
            <a:pathLst>
              <a:path w="79375" h="79375">
                <a:moveTo>
                  <a:pt x="79197" y="0"/>
                </a:moveTo>
                <a:lnTo>
                  <a:pt x="0" y="0"/>
                </a:lnTo>
                <a:lnTo>
                  <a:pt x="0" y="79197"/>
                </a:lnTo>
                <a:lnTo>
                  <a:pt x="79197" y="79197"/>
                </a:lnTo>
                <a:lnTo>
                  <a:pt x="79197" y="0"/>
                </a:lnTo>
                <a:close/>
              </a:path>
            </a:pathLst>
          </a:custGeom>
          <a:solidFill>
            <a:srgbClr val="D5E0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12000" y="8195856"/>
            <a:ext cx="79375" cy="79375"/>
          </a:xfrm>
          <a:custGeom>
            <a:avLst/>
            <a:gdLst/>
            <a:ahLst/>
            <a:cxnLst/>
            <a:rect l="l" t="t" r="r" b="b"/>
            <a:pathLst>
              <a:path w="79375" h="79375">
                <a:moveTo>
                  <a:pt x="79197" y="0"/>
                </a:moveTo>
                <a:lnTo>
                  <a:pt x="0" y="0"/>
                </a:lnTo>
                <a:lnTo>
                  <a:pt x="0" y="79197"/>
                </a:lnTo>
                <a:lnTo>
                  <a:pt x="79197" y="79197"/>
                </a:lnTo>
                <a:lnTo>
                  <a:pt x="79197" y="0"/>
                </a:lnTo>
                <a:close/>
              </a:path>
            </a:pathLst>
          </a:custGeom>
          <a:solidFill>
            <a:srgbClr val="003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91997" y="8348256"/>
            <a:ext cx="79375" cy="79375"/>
          </a:xfrm>
          <a:custGeom>
            <a:avLst/>
            <a:gdLst/>
            <a:ahLst/>
            <a:cxnLst/>
            <a:rect l="l" t="t" r="r" b="b"/>
            <a:pathLst>
              <a:path w="79375" h="79375">
                <a:moveTo>
                  <a:pt x="79197" y="0"/>
                </a:moveTo>
                <a:lnTo>
                  <a:pt x="0" y="0"/>
                </a:lnTo>
                <a:lnTo>
                  <a:pt x="0" y="79197"/>
                </a:lnTo>
                <a:lnTo>
                  <a:pt x="79197" y="79197"/>
                </a:lnTo>
                <a:lnTo>
                  <a:pt x="79197" y="0"/>
                </a:lnTo>
                <a:close/>
              </a:path>
            </a:pathLst>
          </a:custGeom>
          <a:solidFill>
            <a:srgbClr val="D5E0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91997" y="8500656"/>
            <a:ext cx="79375" cy="79375"/>
          </a:xfrm>
          <a:custGeom>
            <a:avLst/>
            <a:gdLst/>
            <a:ahLst/>
            <a:cxnLst/>
            <a:rect l="l" t="t" r="r" b="b"/>
            <a:pathLst>
              <a:path w="79375" h="79375">
                <a:moveTo>
                  <a:pt x="79197" y="0"/>
                </a:moveTo>
                <a:lnTo>
                  <a:pt x="0" y="0"/>
                </a:lnTo>
                <a:lnTo>
                  <a:pt x="0" y="79197"/>
                </a:lnTo>
                <a:lnTo>
                  <a:pt x="79197" y="79197"/>
                </a:lnTo>
                <a:lnTo>
                  <a:pt x="79197" y="0"/>
                </a:lnTo>
                <a:close/>
              </a:path>
            </a:pathLst>
          </a:custGeom>
          <a:solidFill>
            <a:srgbClr val="D5E0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91997" y="8653056"/>
            <a:ext cx="79375" cy="79375"/>
          </a:xfrm>
          <a:custGeom>
            <a:avLst/>
            <a:gdLst/>
            <a:ahLst/>
            <a:cxnLst/>
            <a:rect l="l" t="t" r="r" b="b"/>
            <a:pathLst>
              <a:path w="79375" h="79375">
                <a:moveTo>
                  <a:pt x="79197" y="0"/>
                </a:moveTo>
                <a:lnTo>
                  <a:pt x="0" y="0"/>
                </a:lnTo>
                <a:lnTo>
                  <a:pt x="0" y="79197"/>
                </a:lnTo>
                <a:lnTo>
                  <a:pt x="79197" y="79197"/>
                </a:lnTo>
                <a:lnTo>
                  <a:pt x="79197" y="0"/>
                </a:lnTo>
                <a:close/>
              </a:path>
            </a:pathLst>
          </a:custGeom>
          <a:solidFill>
            <a:srgbClr val="D5E0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12000" y="8841461"/>
            <a:ext cx="79375" cy="79375"/>
          </a:xfrm>
          <a:custGeom>
            <a:avLst/>
            <a:gdLst/>
            <a:ahLst/>
            <a:cxnLst/>
            <a:rect l="l" t="t" r="r" b="b"/>
            <a:pathLst>
              <a:path w="79375" h="79375">
                <a:moveTo>
                  <a:pt x="79197" y="0"/>
                </a:moveTo>
                <a:lnTo>
                  <a:pt x="0" y="0"/>
                </a:lnTo>
                <a:lnTo>
                  <a:pt x="0" y="79197"/>
                </a:lnTo>
                <a:lnTo>
                  <a:pt x="79197" y="79197"/>
                </a:lnTo>
                <a:lnTo>
                  <a:pt x="79197" y="0"/>
                </a:lnTo>
                <a:close/>
              </a:path>
            </a:pathLst>
          </a:custGeom>
          <a:solidFill>
            <a:srgbClr val="003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12000" y="9029852"/>
            <a:ext cx="79375" cy="79375"/>
          </a:xfrm>
          <a:custGeom>
            <a:avLst/>
            <a:gdLst/>
            <a:ahLst/>
            <a:cxnLst/>
            <a:rect l="l" t="t" r="r" b="b"/>
            <a:pathLst>
              <a:path w="79375" h="79375">
                <a:moveTo>
                  <a:pt x="79197" y="0"/>
                </a:moveTo>
                <a:lnTo>
                  <a:pt x="0" y="0"/>
                </a:lnTo>
                <a:lnTo>
                  <a:pt x="0" y="79197"/>
                </a:lnTo>
                <a:lnTo>
                  <a:pt x="79197" y="79197"/>
                </a:lnTo>
                <a:lnTo>
                  <a:pt x="79197" y="0"/>
                </a:lnTo>
                <a:close/>
              </a:path>
            </a:pathLst>
          </a:custGeom>
          <a:solidFill>
            <a:srgbClr val="003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12000" y="9218256"/>
            <a:ext cx="79375" cy="79375"/>
          </a:xfrm>
          <a:custGeom>
            <a:avLst/>
            <a:gdLst/>
            <a:ahLst/>
            <a:cxnLst/>
            <a:rect l="l" t="t" r="r" b="b"/>
            <a:pathLst>
              <a:path w="79375" h="79375">
                <a:moveTo>
                  <a:pt x="79197" y="0"/>
                </a:moveTo>
                <a:lnTo>
                  <a:pt x="0" y="0"/>
                </a:lnTo>
                <a:lnTo>
                  <a:pt x="0" y="79197"/>
                </a:lnTo>
                <a:lnTo>
                  <a:pt x="79197" y="79197"/>
                </a:lnTo>
                <a:lnTo>
                  <a:pt x="79197" y="0"/>
                </a:lnTo>
                <a:close/>
              </a:path>
            </a:pathLst>
          </a:custGeom>
          <a:solidFill>
            <a:srgbClr val="003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12000" y="9406661"/>
            <a:ext cx="79375" cy="79375"/>
          </a:xfrm>
          <a:custGeom>
            <a:avLst/>
            <a:gdLst/>
            <a:ahLst/>
            <a:cxnLst/>
            <a:rect l="l" t="t" r="r" b="b"/>
            <a:pathLst>
              <a:path w="79375" h="79375">
                <a:moveTo>
                  <a:pt x="79197" y="0"/>
                </a:moveTo>
                <a:lnTo>
                  <a:pt x="0" y="0"/>
                </a:lnTo>
                <a:lnTo>
                  <a:pt x="0" y="79197"/>
                </a:lnTo>
                <a:lnTo>
                  <a:pt x="79197" y="79197"/>
                </a:lnTo>
                <a:lnTo>
                  <a:pt x="79197" y="0"/>
                </a:lnTo>
                <a:close/>
              </a:path>
            </a:pathLst>
          </a:custGeom>
          <a:solidFill>
            <a:srgbClr val="003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object 2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1999" y="1992211"/>
            <a:ext cx="6564491" cy="1789506"/>
          </a:xfrm>
          <a:prstGeom prst="rect">
            <a:avLst/>
          </a:prstGeom>
        </p:spPr>
      </p:pic>
      <p:sp>
        <p:nvSpPr>
          <p:cNvPr id="23" name="object 23"/>
          <p:cNvSpPr/>
          <p:nvPr/>
        </p:nvSpPr>
        <p:spPr>
          <a:xfrm>
            <a:off x="431999" y="4879732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90004" y="0"/>
                </a:moveTo>
                <a:lnTo>
                  <a:pt x="0" y="0"/>
                </a:lnTo>
                <a:lnTo>
                  <a:pt x="0" y="90004"/>
                </a:lnTo>
                <a:lnTo>
                  <a:pt x="90004" y="90004"/>
                </a:lnTo>
                <a:lnTo>
                  <a:pt x="90004" y="0"/>
                </a:lnTo>
                <a:close/>
              </a:path>
            </a:pathLst>
          </a:custGeom>
          <a:solidFill>
            <a:srgbClr val="003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471690" y="751851"/>
            <a:ext cx="5125389" cy="12593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-90" dirty="0">
                <a:latin typeface="Century Gothic"/>
                <a:cs typeface="Century Gothic"/>
              </a:rPr>
              <a:t>Действующее</a:t>
            </a:r>
            <a:r>
              <a:rPr sz="1000" b="1" spc="-35" dirty="0">
                <a:latin typeface="Century Gothic"/>
                <a:cs typeface="Century Gothic"/>
              </a:rPr>
              <a:t> </a:t>
            </a:r>
            <a:r>
              <a:rPr sz="1000" b="1" spc="-65" dirty="0">
                <a:latin typeface="Century Gothic"/>
                <a:cs typeface="Century Gothic"/>
              </a:rPr>
              <a:t>вещество:</a:t>
            </a:r>
            <a:r>
              <a:rPr sz="1000" b="1" spc="140" dirty="0">
                <a:latin typeface="Century Gothic"/>
                <a:cs typeface="Century Gothic"/>
              </a:rPr>
              <a:t> </a:t>
            </a:r>
            <a:r>
              <a:rPr sz="1000" spc="-30" dirty="0">
                <a:latin typeface="Tahoma"/>
                <a:cs typeface="Tahoma"/>
              </a:rPr>
              <a:t>п‑нитрофенолят</a:t>
            </a:r>
            <a:r>
              <a:rPr sz="1000" spc="-55" dirty="0">
                <a:latin typeface="Tahoma"/>
                <a:cs typeface="Tahoma"/>
              </a:rPr>
              <a:t> </a:t>
            </a:r>
            <a:r>
              <a:rPr sz="1000" spc="-10" dirty="0">
                <a:latin typeface="Tahoma"/>
                <a:cs typeface="Tahoma"/>
              </a:rPr>
              <a:t>натрия,</a:t>
            </a:r>
            <a:endParaRPr sz="1000" dirty="0">
              <a:latin typeface="Tahoma"/>
              <a:cs typeface="Tahoma"/>
            </a:endParaRPr>
          </a:p>
          <a:p>
            <a:pPr marL="1531620" marR="5080">
              <a:lnSpc>
                <a:spcPct val="100000"/>
              </a:lnSpc>
            </a:pPr>
            <a:r>
              <a:rPr sz="1000" spc="-30" dirty="0">
                <a:latin typeface="Tahoma"/>
                <a:cs typeface="Tahoma"/>
              </a:rPr>
              <a:t>о‑нитрофенолят</a:t>
            </a:r>
            <a:r>
              <a:rPr sz="1000" spc="35" dirty="0">
                <a:latin typeface="Tahoma"/>
                <a:cs typeface="Tahoma"/>
              </a:rPr>
              <a:t> </a:t>
            </a:r>
            <a:r>
              <a:rPr sz="1000" spc="-10" dirty="0">
                <a:latin typeface="Tahoma"/>
                <a:cs typeface="Tahoma"/>
              </a:rPr>
              <a:t>натрия, </a:t>
            </a:r>
            <a:endParaRPr lang="ru-RU" sz="1000" spc="-10" dirty="0">
              <a:latin typeface="Tahoma"/>
              <a:cs typeface="Tahoma"/>
            </a:endParaRPr>
          </a:p>
          <a:p>
            <a:pPr marL="1531620" marR="5080">
              <a:lnSpc>
                <a:spcPct val="100000"/>
              </a:lnSpc>
            </a:pPr>
            <a:r>
              <a:rPr sz="1000" spc="-25" dirty="0">
                <a:latin typeface="Tahoma"/>
                <a:cs typeface="Tahoma"/>
              </a:rPr>
              <a:t>5‑нитрогваяколят</a:t>
            </a:r>
            <a:r>
              <a:rPr sz="1000" spc="-5" dirty="0">
                <a:latin typeface="Tahoma"/>
                <a:cs typeface="Tahoma"/>
              </a:rPr>
              <a:t> </a:t>
            </a:r>
            <a:r>
              <a:rPr sz="1000" spc="-20" dirty="0" err="1">
                <a:latin typeface="Tahoma"/>
                <a:cs typeface="Tahoma"/>
              </a:rPr>
              <a:t>натрия</a:t>
            </a:r>
            <a:endParaRPr lang="ru-RU" sz="1000" spc="-20" dirty="0">
              <a:latin typeface="Tahoma"/>
              <a:cs typeface="Tahoma"/>
            </a:endParaRPr>
          </a:p>
          <a:p>
            <a:pPr marL="1531620" marR="5080">
              <a:lnSpc>
                <a:spcPct val="100000"/>
              </a:lnSpc>
            </a:pPr>
            <a:endParaRPr sz="10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1000" b="1" spc="-60" dirty="0">
                <a:latin typeface="Century Gothic"/>
                <a:cs typeface="Century Gothic"/>
              </a:rPr>
              <a:t>Препаративная</a:t>
            </a:r>
            <a:r>
              <a:rPr sz="1000" b="1" spc="-10" dirty="0">
                <a:latin typeface="Century Gothic"/>
                <a:cs typeface="Century Gothic"/>
              </a:rPr>
              <a:t> </a:t>
            </a:r>
            <a:r>
              <a:rPr sz="1000" b="1" spc="-110" dirty="0">
                <a:latin typeface="Century Gothic"/>
                <a:cs typeface="Century Gothic"/>
              </a:rPr>
              <a:t>форма:</a:t>
            </a:r>
            <a:r>
              <a:rPr sz="1000" b="1" spc="10" dirty="0">
                <a:latin typeface="Century Gothic"/>
                <a:cs typeface="Century Gothic"/>
              </a:rPr>
              <a:t> </a:t>
            </a:r>
            <a:r>
              <a:rPr lang="ru-RU" sz="1000" spc="-10" dirty="0">
                <a:latin typeface="Tahoma"/>
                <a:cs typeface="Tahoma"/>
              </a:rPr>
              <a:t>водорастворимы порошок </a:t>
            </a:r>
            <a:r>
              <a:rPr sz="1000" spc="-20" dirty="0">
                <a:latin typeface="Tahoma"/>
                <a:cs typeface="Tahoma"/>
              </a:rPr>
              <a:t>(</a:t>
            </a:r>
            <a:r>
              <a:rPr sz="1000" spc="-20" dirty="0" err="1">
                <a:latin typeface="Tahoma"/>
                <a:cs typeface="Tahoma"/>
              </a:rPr>
              <a:t>вр</a:t>
            </a:r>
            <a:r>
              <a:rPr lang="ru-RU" sz="1000" spc="-20" dirty="0">
                <a:latin typeface="Tahoma"/>
                <a:cs typeface="Tahoma"/>
              </a:rPr>
              <a:t>п</a:t>
            </a:r>
            <a:r>
              <a:rPr sz="1000" spc="-20" dirty="0">
                <a:latin typeface="Tahoma"/>
                <a:cs typeface="Tahoma"/>
              </a:rPr>
              <a:t>)</a:t>
            </a:r>
            <a:endParaRPr sz="10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1000" b="1" spc="-50" dirty="0">
                <a:latin typeface="Century Gothic"/>
                <a:cs typeface="Century Gothic"/>
              </a:rPr>
              <a:t>Упаковка:</a:t>
            </a:r>
            <a:r>
              <a:rPr sz="1000" b="1" spc="-25" dirty="0">
                <a:latin typeface="Century Gothic"/>
                <a:cs typeface="Century Gothic"/>
              </a:rPr>
              <a:t> </a:t>
            </a:r>
            <a:r>
              <a:rPr lang="ru-RU" sz="1000" dirty="0">
                <a:latin typeface="Tahoma"/>
                <a:cs typeface="Tahoma"/>
              </a:rPr>
              <a:t>пакет </a:t>
            </a:r>
            <a:endParaRPr sz="1000" dirty="0">
              <a:latin typeface="Tahoma"/>
              <a:cs typeface="Tahoma"/>
            </a:endParaRPr>
          </a:p>
          <a:p>
            <a:pPr marL="156210">
              <a:lnSpc>
                <a:spcPct val="100000"/>
              </a:lnSpc>
              <a:spcBef>
                <a:spcPts val="600"/>
              </a:spcBef>
            </a:pPr>
            <a:r>
              <a:rPr sz="1600" b="1" dirty="0">
                <a:solidFill>
                  <a:srgbClr val="003E7E"/>
                </a:solidFill>
                <a:latin typeface="Calibri"/>
                <a:cs typeface="Calibri"/>
              </a:rPr>
              <a:t>Основные</a:t>
            </a:r>
            <a:r>
              <a:rPr sz="1600" b="1" spc="155" dirty="0">
                <a:solidFill>
                  <a:srgbClr val="003E7E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3E7E"/>
                </a:solidFill>
                <a:latin typeface="Calibri"/>
                <a:cs typeface="Calibri"/>
              </a:rPr>
              <a:t>активные</a:t>
            </a:r>
            <a:r>
              <a:rPr sz="1600" b="1" spc="155" dirty="0">
                <a:solidFill>
                  <a:srgbClr val="003E7E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3E7E"/>
                </a:solidFill>
                <a:latin typeface="Calibri"/>
                <a:cs typeface="Calibri"/>
              </a:rPr>
              <a:t>компоненты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26" name="object 2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90"/>
              </a:spcBef>
            </a:pPr>
            <a:r>
              <a:rPr lang="ru-RU" sz="2400" b="1" i="1" spc="-25" dirty="0">
                <a:solidFill>
                  <a:srgbClr val="003E7E"/>
                </a:solidFill>
                <a:latin typeface="Calibri"/>
                <a:ea typeface="+mj-ea"/>
                <a:cs typeface="Calibri"/>
              </a:rPr>
              <a:t>АТОНИК®  ВРП</a:t>
            </a:r>
          </a:p>
        </p:txBody>
      </p:sp>
      <p:sp>
        <p:nvSpPr>
          <p:cNvPr id="27" name="object 27"/>
          <p:cNvSpPr/>
          <p:nvPr/>
        </p:nvSpPr>
        <p:spPr>
          <a:xfrm>
            <a:off x="432003" y="3999903"/>
            <a:ext cx="79375" cy="79375"/>
          </a:xfrm>
          <a:custGeom>
            <a:avLst/>
            <a:gdLst/>
            <a:ahLst/>
            <a:cxnLst/>
            <a:rect l="l" t="t" r="r" b="b"/>
            <a:pathLst>
              <a:path w="79375" h="79375">
                <a:moveTo>
                  <a:pt x="79197" y="0"/>
                </a:moveTo>
                <a:lnTo>
                  <a:pt x="0" y="0"/>
                </a:lnTo>
                <a:lnTo>
                  <a:pt x="0" y="79197"/>
                </a:lnTo>
                <a:lnTo>
                  <a:pt x="79197" y="79197"/>
                </a:lnTo>
                <a:lnTo>
                  <a:pt x="79197" y="0"/>
                </a:lnTo>
                <a:close/>
              </a:path>
            </a:pathLst>
          </a:custGeom>
          <a:solidFill>
            <a:srgbClr val="003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32003" y="4304703"/>
            <a:ext cx="79375" cy="79375"/>
          </a:xfrm>
          <a:custGeom>
            <a:avLst/>
            <a:gdLst/>
            <a:ahLst/>
            <a:cxnLst/>
            <a:rect l="l" t="t" r="r" b="b"/>
            <a:pathLst>
              <a:path w="79375" h="79375">
                <a:moveTo>
                  <a:pt x="79197" y="0"/>
                </a:moveTo>
                <a:lnTo>
                  <a:pt x="0" y="0"/>
                </a:lnTo>
                <a:lnTo>
                  <a:pt x="0" y="79197"/>
                </a:lnTo>
                <a:lnTo>
                  <a:pt x="79197" y="79197"/>
                </a:lnTo>
                <a:lnTo>
                  <a:pt x="79197" y="0"/>
                </a:lnTo>
                <a:close/>
              </a:path>
            </a:pathLst>
          </a:custGeom>
          <a:solidFill>
            <a:srgbClr val="003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32003" y="4609503"/>
            <a:ext cx="79375" cy="79375"/>
          </a:xfrm>
          <a:custGeom>
            <a:avLst/>
            <a:gdLst/>
            <a:ahLst/>
            <a:cxnLst/>
            <a:rect l="l" t="t" r="r" b="b"/>
            <a:pathLst>
              <a:path w="79375" h="79375">
                <a:moveTo>
                  <a:pt x="79197" y="0"/>
                </a:moveTo>
                <a:lnTo>
                  <a:pt x="0" y="0"/>
                </a:lnTo>
                <a:lnTo>
                  <a:pt x="0" y="79197"/>
                </a:lnTo>
                <a:lnTo>
                  <a:pt x="79197" y="79197"/>
                </a:lnTo>
                <a:lnTo>
                  <a:pt x="79197" y="0"/>
                </a:lnTo>
                <a:close/>
              </a:path>
            </a:pathLst>
          </a:custGeom>
          <a:solidFill>
            <a:srgbClr val="003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>
            <a:spLocks noGrp="1"/>
          </p:cNvSpPr>
          <p:nvPr>
            <p:ph type="body" idx="1"/>
          </p:nvPr>
        </p:nvSpPr>
        <p:spPr>
          <a:xfrm>
            <a:off x="612000" y="3716552"/>
            <a:ext cx="6398895" cy="6078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60" dirty="0"/>
              <a:t>Основными</a:t>
            </a:r>
            <a:r>
              <a:rPr sz="1400" spc="-15" dirty="0"/>
              <a:t> </a:t>
            </a:r>
            <a:r>
              <a:rPr sz="1400" spc="-70" dirty="0"/>
              <a:t>функциями</a:t>
            </a:r>
            <a:r>
              <a:rPr sz="1400" spc="-15" dirty="0"/>
              <a:t> </a:t>
            </a:r>
            <a:r>
              <a:rPr sz="1400" spc="-75" dirty="0"/>
              <a:t>нитрофенолов</a:t>
            </a:r>
            <a:r>
              <a:rPr sz="1400" spc="-15" dirty="0"/>
              <a:t> </a:t>
            </a:r>
            <a:r>
              <a:rPr sz="1400" spc="-10" dirty="0"/>
              <a:t>являются:</a:t>
            </a:r>
          </a:p>
          <a:p>
            <a:pPr marL="12700" marR="581660" indent="143510">
              <a:lnSpc>
                <a:spcPct val="100000"/>
              </a:lnSpc>
            </a:pPr>
            <a:r>
              <a:rPr b="0" spc="-20" dirty="0">
                <a:solidFill>
                  <a:srgbClr val="000000"/>
                </a:solidFill>
                <a:latin typeface="Tahoma"/>
                <a:cs typeface="Tahoma"/>
              </a:rPr>
              <a:t>способствование</a:t>
            </a:r>
            <a:r>
              <a:rPr b="0" spc="-3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25" dirty="0">
                <a:solidFill>
                  <a:srgbClr val="000000"/>
                </a:solidFill>
                <a:latin typeface="Tahoma"/>
                <a:cs typeface="Tahoma"/>
              </a:rPr>
              <a:t>продуцированию </a:t>
            </a:r>
            <a:r>
              <a:rPr b="0" spc="-30" dirty="0">
                <a:solidFill>
                  <a:srgbClr val="000000"/>
                </a:solidFill>
                <a:latin typeface="Tahoma"/>
                <a:cs typeface="Tahoma"/>
              </a:rPr>
              <a:t>растением</a:t>
            </a:r>
            <a:r>
              <a:rPr b="0" spc="-2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40" dirty="0">
                <a:solidFill>
                  <a:srgbClr val="000000"/>
                </a:solidFill>
                <a:latin typeface="Tahoma"/>
                <a:cs typeface="Tahoma"/>
              </a:rPr>
              <a:t>специфических</a:t>
            </a:r>
            <a:r>
              <a:rPr b="0" spc="-3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35" dirty="0">
                <a:solidFill>
                  <a:srgbClr val="000000"/>
                </a:solidFill>
                <a:latin typeface="Tahoma"/>
                <a:cs typeface="Tahoma"/>
              </a:rPr>
              <a:t>белковых</a:t>
            </a:r>
            <a:r>
              <a:rPr b="0" spc="-2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45" dirty="0">
                <a:solidFill>
                  <a:srgbClr val="000000"/>
                </a:solidFill>
                <a:latin typeface="Tahoma"/>
                <a:cs typeface="Tahoma"/>
              </a:rPr>
              <a:t>веществ,</a:t>
            </a:r>
            <a:r>
              <a:rPr b="0" spc="-25" dirty="0">
                <a:solidFill>
                  <a:srgbClr val="000000"/>
                </a:solidFill>
                <a:latin typeface="Tahoma"/>
                <a:cs typeface="Tahoma"/>
              </a:rPr>
              <a:t> которые </a:t>
            </a:r>
            <a:r>
              <a:rPr b="0" spc="-10" dirty="0">
                <a:solidFill>
                  <a:srgbClr val="000000"/>
                </a:solidFill>
                <a:latin typeface="Tahoma"/>
                <a:cs typeface="Tahoma"/>
              </a:rPr>
              <a:t>повышают </a:t>
            </a:r>
            <a:r>
              <a:rPr b="0" spc="-30" dirty="0">
                <a:solidFill>
                  <a:srgbClr val="000000"/>
                </a:solidFill>
                <a:latin typeface="Tahoma"/>
                <a:cs typeface="Tahoma"/>
              </a:rPr>
              <a:t>сопротивляемость</a:t>
            </a:r>
            <a:r>
              <a:rPr b="0" spc="-2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30" dirty="0">
                <a:solidFill>
                  <a:srgbClr val="000000"/>
                </a:solidFill>
                <a:latin typeface="Tahoma"/>
                <a:cs typeface="Tahoma"/>
              </a:rPr>
              <a:t>растения</a:t>
            </a:r>
            <a:r>
              <a:rPr b="0" spc="-2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40" dirty="0">
                <a:solidFill>
                  <a:srgbClr val="000000"/>
                </a:solidFill>
                <a:latin typeface="Tahoma"/>
                <a:cs typeface="Tahoma"/>
              </a:rPr>
              <a:t>негативным</a:t>
            </a:r>
            <a:r>
              <a:rPr b="0" spc="-2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30" dirty="0">
                <a:solidFill>
                  <a:srgbClr val="000000"/>
                </a:solidFill>
                <a:latin typeface="Tahoma"/>
                <a:cs typeface="Tahoma"/>
              </a:rPr>
              <a:t>биотическим</a:t>
            </a:r>
            <a:r>
              <a:rPr b="0" spc="-2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20" dirty="0">
                <a:solidFill>
                  <a:srgbClr val="000000"/>
                </a:solidFill>
                <a:latin typeface="Tahoma"/>
                <a:cs typeface="Tahoma"/>
              </a:rPr>
              <a:t>и </a:t>
            </a:r>
            <a:r>
              <a:rPr b="0" spc="-30" dirty="0">
                <a:solidFill>
                  <a:srgbClr val="000000"/>
                </a:solidFill>
                <a:latin typeface="Tahoma"/>
                <a:cs typeface="Tahoma"/>
              </a:rPr>
              <a:t>абиотическим</a:t>
            </a:r>
            <a:r>
              <a:rPr b="0" spc="-25" dirty="0">
                <a:solidFill>
                  <a:srgbClr val="000000"/>
                </a:solidFill>
                <a:latin typeface="Tahoma"/>
                <a:cs typeface="Tahoma"/>
              </a:rPr>
              <a:t> стрессовым</a:t>
            </a:r>
            <a:r>
              <a:rPr b="0" spc="-2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10" dirty="0">
                <a:solidFill>
                  <a:srgbClr val="000000"/>
                </a:solidFill>
                <a:latin typeface="Tahoma"/>
                <a:cs typeface="Tahoma"/>
              </a:rPr>
              <a:t>факторам;</a:t>
            </a:r>
          </a:p>
          <a:p>
            <a:pPr marL="12700" marR="127635" indent="143510">
              <a:lnSpc>
                <a:spcPct val="100000"/>
              </a:lnSpc>
            </a:pPr>
            <a:r>
              <a:rPr b="0" spc="-25" dirty="0">
                <a:solidFill>
                  <a:srgbClr val="000000"/>
                </a:solidFill>
                <a:latin typeface="Tahoma"/>
                <a:cs typeface="Tahoma"/>
              </a:rPr>
              <a:t>выполнение</a:t>
            </a:r>
            <a:r>
              <a:rPr b="0" spc="-4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10" dirty="0">
                <a:solidFill>
                  <a:srgbClr val="000000"/>
                </a:solidFill>
                <a:latin typeface="Tahoma"/>
                <a:cs typeface="Tahoma"/>
              </a:rPr>
              <a:t>роли</a:t>
            </a:r>
            <a:r>
              <a:rPr b="0" spc="-4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30" dirty="0">
                <a:solidFill>
                  <a:srgbClr val="000000"/>
                </a:solidFill>
                <a:latin typeface="Tahoma"/>
                <a:cs typeface="Tahoma"/>
              </a:rPr>
              <a:t>строительного</a:t>
            </a:r>
            <a:r>
              <a:rPr b="0" spc="-40" dirty="0">
                <a:solidFill>
                  <a:srgbClr val="000000"/>
                </a:solidFill>
                <a:latin typeface="Tahoma"/>
                <a:cs typeface="Tahoma"/>
              </a:rPr>
              <a:t> материала</a:t>
            </a:r>
            <a:r>
              <a:rPr b="0" spc="-4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40" dirty="0">
                <a:solidFill>
                  <a:srgbClr val="000000"/>
                </a:solidFill>
                <a:latin typeface="Tahoma"/>
                <a:cs typeface="Tahoma"/>
              </a:rPr>
              <a:t>для </a:t>
            </a:r>
            <a:r>
              <a:rPr b="0" spc="-25" dirty="0">
                <a:solidFill>
                  <a:srgbClr val="000000"/>
                </a:solidFill>
                <a:latin typeface="Tahoma"/>
                <a:cs typeface="Tahoma"/>
              </a:rPr>
              <a:t>формирования</a:t>
            </a:r>
            <a:r>
              <a:rPr b="0" spc="-4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30" dirty="0">
                <a:solidFill>
                  <a:srgbClr val="000000"/>
                </a:solidFill>
                <a:latin typeface="Tahoma"/>
                <a:cs typeface="Tahoma"/>
              </a:rPr>
              <a:t>растениями</a:t>
            </a:r>
            <a:r>
              <a:rPr b="0" spc="-4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25" dirty="0">
                <a:solidFill>
                  <a:srgbClr val="000000"/>
                </a:solidFill>
                <a:latin typeface="Tahoma"/>
                <a:cs typeface="Tahoma"/>
              </a:rPr>
              <a:t>биологически</a:t>
            </a:r>
            <a:r>
              <a:rPr b="0" spc="-4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35" dirty="0">
                <a:solidFill>
                  <a:srgbClr val="000000"/>
                </a:solidFill>
                <a:latin typeface="Tahoma"/>
                <a:cs typeface="Tahoma"/>
              </a:rPr>
              <a:t>активных</a:t>
            </a:r>
            <a:r>
              <a:rPr b="0" spc="-4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10" dirty="0">
                <a:solidFill>
                  <a:srgbClr val="000000"/>
                </a:solidFill>
                <a:latin typeface="Tahoma"/>
                <a:cs typeface="Tahoma"/>
              </a:rPr>
              <a:t>веществ, </a:t>
            </a:r>
            <a:r>
              <a:rPr b="0" spc="-45" dirty="0">
                <a:solidFill>
                  <a:srgbClr val="000000"/>
                </a:solidFill>
                <a:latin typeface="Tahoma"/>
                <a:cs typeface="Tahoma"/>
              </a:rPr>
              <a:t>таких</a:t>
            </a:r>
            <a:r>
              <a:rPr b="0" spc="-6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40" dirty="0">
                <a:solidFill>
                  <a:srgbClr val="000000"/>
                </a:solidFill>
                <a:latin typeface="Tahoma"/>
                <a:cs typeface="Tahoma"/>
              </a:rPr>
              <a:t>как</a:t>
            </a:r>
            <a:r>
              <a:rPr b="0" spc="-5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35" dirty="0">
                <a:solidFill>
                  <a:srgbClr val="000000"/>
                </a:solidFill>
                <a:latin typeface="Tahoma"/>
                <a:cs typeface="Tahoma"/>
              </a:rPr>
              <a:t>аминокислоты,</a:t>
            </a:r>
            <a:r>
              <a:rPr b="0" spc="-6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45" dirty="0">
                <a:solidFill>
                  <a:srgbClr val="000000"/>
                </a:solidFill>
                <a:latin typeface="Tahoma"/>
                <a:cs typeface="Tahoma"/>
              </a:rPr>
              <a:t>антоцианы,</a:t>
            </a:r>
            <a:r>
              <a:rPr b="0" spc="-5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40" dirty="0">
                <a:solidFill>
                  <a:srgbClr val="000000"/>
                </a:solidFill>
                <a:latin typeface="Tahoma"/>
                <a:cs typeface="Tahoma"/>
              </a:rPr>
              <a:t>флавоноиды</a:t>
            </a:r>
            <a:r>
              <a:rPr b="0" spc="-5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20" dirty="0">
                <a:solidFill>
                  <a:srgbClr val="000000"/>
                </a:solidFill>
                <a:latin typeface="Tahoma"/>
                <a:cs typeface="Tahoma"/>
              </a:rPr>
              <a:t>и</a:t>
            </a:r>
            <a:r>
              <a:rPr b="0" spc="-6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40" dirty="0">
                <a:solidFill>
                  <a:srgbClr val="000000"/>
                </a:solidFill>
                <a:latin typeface="Tahoma"/>
                <a:cs typeface="Tahoma"/>
              </a:rPr>
              <a:t>лигнин,</a:t>
            </a:r>
            <a:r>
              <a:rPr b="0" spc="-55" dirty="0">
                <a:solidFill>
                  <a:srgbClr val="000000"/>
                </a:solidFill>
                <a:latin typeface="Tahoma"/>
                <a:cs typeface="Tahoma"/>
              </a:rPr>
              <a:t> а</a:t>
            </a:r>
            <a:r>
              <a:rPr b="0" spc="-6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50" dirty="0">
                <a:solidFill>
                  <a:srgbClr val="000000"/>
                </a:solidFill>
                <a:latin typeface="Tahoma"/>
                <a:cs typeface="Tahoma"/>
              </a:rPr>
              <a:t>также</a:t>
            </a:r>
            <a:r>
              <a:rPr b="0" spc="-5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25" dirty="0">
                <a:solidFill>
                  <a:srgbClr val="000000"/>
                </a:solidFill>
                <a:latin typeface="Tahoma"/>
                <a:cs typeface="Tahoma"/>
              </a:rPr>
              <a:t>полный</a:t>
            </a:r>
            <a:r>
              <a:rPr b="0" spc="-5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25" dirty="0">
                <a:solidFill>
                  <a:srgbClr val="000000"/>
                </a:solidFill>
                <a:latin typeface="Tahoma"/>
                <a:cs typeface="Tahoma"/>
              </a:rPr>
              <a:t>спектр</a:t>
            </a:r>
            <a:r>
              <a:rPr b="0" spc="-6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30" dirty="0">
                <a:solidFill>
                  <a:srgbClr val="000000"/>
                </a:solidFill>
                <a:latin typeface="Tahoma"/>
                <a:cs typeface="Tahoma"/>
              </a:rPr>
              <a:t>необходимых</a:t>
            </a:r>
            <a:r>
              <a:rPr b="0" spc="-5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10" dirty="0">
                <a:solidFill>
                  <a:srgbClr val="000000"/>
                </a:solidFill>
                <a:latin typeface="Tahoma"/>
                <a:cs typeface="Tahoma"/>
              </a:rPr>
              <a:t>фитогормонов;</a:t>
            </a:r>
          </a:p>
          <a:p>
            <a:pPr marL="12700" marR="5080" indent="143510">
              <a:lnSpc>
                <a:spcPct val="100000"/>
              </a:lnSpc>
            </a:pPr>
            <a:r>
              <a:rPr b="0" spc="-20" dirty="0">
                <a:solidFill>
                  <a:srgbClr val="000000"/>
                </a:solidFill>
                <a:latin typeface="Tahoma"/>
                <a:cs typeface="Tahoma"/>
              </a:rPr>
              <a:t>непосредственное</a:t>
            </a:r>
            <a:r>
              <a:rPr b="0" spc="-5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35" dirty="0">
                <a:solidFill>
                  <a:srgbClr val="000000"/>
                </a:solidFill>
                <a:latin typeface="Tahoma"/>
                <a:cs typeface="Tahoma"/>
              </a:rPr>
              <a:t>участие</a:t>
            </a:r>
            <a:r>
              <a:rPr b="0" spc="-5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35" dirty="0">
                <a:solidFill>
                  <a:srgbClr val="000000"/>
                </a:solidFill>
                <a:latin typeface="Tahoma"/>
                <a:cs typeface="Tahoma"/>
              </a:rPr>
              <a:t>в</a:t>
            </a:r>
            <a:r>
              <a:rPr b="0" spc="-4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35" dirty="0">
                <a:solidFill>
                  <a:srgbClr val="000000"/>
                </a:solidFill>
                <a:latin typeface="Tahoma"/>
                <a:cs typeface="Tahoma"/>
              </a:rPr>
              <a:t>сложных</a:t>
            </a:r>
            <a:r>
              <a:rPr b="0" spc="-5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35" dirty="0">
                <a:solidFill>
                  <a:srgbClr val="000000"/>
                </a:solidFill>
                <a:latin typeface="Tahoma"/>
                <a:cs typeface="Tahoma"/>
              </a:rPr>
              <a:t>реакциях</a:t>
            </a:r>
            <a:r>
              <a:rPr b="0" spc="-4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30" dirty="0">
                <a:solidFill>
                  <a:srgbClr val="000000"/>
                </a:solidFill>
                <a:latin typeface="Tahoma"/>
                <a:cs typeface="Tahoma"/>
              </a:rPr>
              <a:t>энергетического</a:t>
            </a:r>
            <a:r>
              <a:rPr b="0" spc="-5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40" dirty="0">
                <a:solidFill>
                  <a:srgbClr val="000000"/>
                </a:solidFill>
                <a:latin typeface="Tahoma"/>
                <a:cs typeface="Tahoma"/>
              </a:rPr>
              <a:t>обмена,</a:t>
            </a:r>
            <a:r>
              <a:rPr b="0" spc="-4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25" dirty="0">
                <a:solidFill>
                  <a:srgbClr val="000000"/>
                </a:solidFill>
                <a:latin typeface="Tahoma"/>
                <a:cs typeface="Tahoma"/>
              </a:rPr>
              <a:t>которые</a:t>
            </a:r>
            <a:r>
              <a:rPr b="0" spc="-5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30" dirty="0">
                <a:solidFill>
                  <a:srgbClr val="000000"/>
                </a:solidFill>
                <a:latin typeface="Tahoma"/>
                <a:cs typeface="Tahoma"/>
              </a:rPr>
              <a:t>проходят</a:t>
            </a:r>
            <a:r>
              <a:rPr b="0" spc="-4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35" dirty="0">
                <a:solidFill>
                  <a:srgbClr val="000000"/>
                </a:solidFill>
                <a:latin typeface="Tahoma"/>
                <a:cs typeface="Tahoma"/>
              </a:rPr>
              <a:t>в</a:t>
            </a:r>
            <a:r>
              <a:rPr b="0" spc="-5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10" dirty="0">
                <a:solidFill>
                  <a:srgbClr val="000000"/>
                </a:solidFill>
                <a:latin typeface="Tahoma"/>
                <a:cs typeface="Tahoma"/>
              </a:rPr>
              <a:t>митохондриях </a:t>
            </a:r>
            <a:r>
              <a:rPr b="0" spc="-45" dirty="0">
                <a:solidFill>
                  <a:srgbClr val="000000"/>
                </a:solidFill>
                <a:latin typeface="Tahoma"/>
                <a:cs typeface="Tahoma"/>
              </a:rPr>
              <a:t>клетки.</a:t>
            </a:r>
            <a:r>
              <a:rPr b="0" spc="-6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40" dirty="0">
                <a:solidFill>
                  <a:srgbClr val="000000"/>
                </a:solidFill>
                <a:latin typeface="Tahoma"/>
                <a:cs typeface="Tahoma"/>
              </a:rPr>
              <a:t>Благодаря</a:t>
            </a:r>
            <a:r>
              <a:rPr b="0" spc="-5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10" dirty="0">
                <a:solidFill>
                  <a:srgbClr val="000000"/>
                </a:solidFill>
                <a:latin typeface="Tahoma"/>
                <a:cs typeface="Tahoma"/>
              </a:rPr>
              <a:t>им</a:t>
            </a:r>
            <a:r>
              <a:rPr b="0" spc="-6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30" dirty="0">
                <a:solidFill>
                  <a:srgbClr val="000000"/>
                </a:solidFill>
                <a:latin typeface="Tahoma"/>
                <a:cs typeface="Tahoma"/>
              </a:rPr>
              <a:t>количество</a:t>
            </a:r>
            <a:r>
              <a:rPr b="0" spc="-5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25" dirty="0">
                <a:solidFill>
                  <a:srgbClr val="000000"/>
                </a:solidFill>
                <a:latin typeface="Tahoma"/>
                <a:cs typeface="Tahoma"/>
              </a:rPr>
              <a:t>энергии</a:t>
            </a:r>
            <a:r>
              <a:rPr b="0" spc="-5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35" dirty="0">
                <a:solidFill>
                  <a:srgbClr val="000000"/>
                </a:solidFill>
                <a:latin typeface="Tahoma"/>
                <a:cs typeface="Tahoma"/>
              </a:rPr>
              <a:t>высвобождается</a:t>
            </a:r>
            <a:r>
              <a:rPr b="0" spc="-6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40" dirty="0">
                <a:solidFill>
                  <a:srgbClr val="000000"/>
                </a:solidFill>
                <a:latin typeface="Tahoma"/>
                <a:cs typeface="Tahoma"/>
              </a:rPr>
              <a:t>легче</a:t>
            </a:r>
            <a:r>
              <a:rPr b="0" spc="-5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20" dirty="0">
                <a:solidFill>
                  <a:srgbClr val="000000"/>
                </a:solidFill>
                <a:latin typeface="Tahoma"/>
                <a:cs typeface="Tahoma"/>
              </a:rPr>
              <a:t>и</a:t>
            </a:r>
            <a:r>
              <a:rPr b="0" spc="-5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35" dirty="0">
                <a:solidFill>
                  <a:srgbClr val="000000"/>
                </a:solidFill>
                <a:latin typeface="Tahoma"/>
                <a:cs typeface="Tahoma"/>
              </a:rPr>
              <a:t>в</a:t>
            </a:r>
            <a:r>
              <a:rPr b="0" spc="-6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25" dirty="0">
                <a:solidFill>
                  <a:srgbClr val="000000"/>
                </a:solidFill>
                <a:latin typeface="Tahoma"/>
                <a:cs typeface="Tahoma"/>
              </a:rPr>
              <a:t>большем</a:t>
            </a:r>
            <a:r>
              <a:rPr b="0" spc="-5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40" dirty="0">
                <a:solidFill>
                  <a:srgbClr val="000000"/>
                </a:solidFill>
                <a:latin typeface="Tahoma"/>
                <a:cs typeface="Tahoma"/>
              </a:rPr>
              <a:t>количестве.</a:t>
            </a:r>
            <a:r>
              <a:rPr b="0" spc="-5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endParaRPr lang="ru-RU" b="0" spc="-55" dirty="0">
              <a:solidFill>
                <a:srgbClr val="000000"/>
              </a:solidFill>
              <a:latin typeface="Tahoma"/>
              <a:cs typeface="Tahoma"/>
            </a:endParaRPr>
          </a:p>
          <a:p>
            <a:pPr marL="12700" marR="5080" indent="143510">
              <a:lnSpc>
                <a:spcPct val="100000"/>
              </a:lnSpc>
            </a:pPr>
            <a:r>
              <a:rPr b="0" spc="-55" dirty="0" err="1">
                <a:solidFill>
                  <a:srgbClr val="000000"/>
                </a:solidFill>
                <a:latin typeface="Tahoma"/>
                <a:cs typeface="Tahoma"/>
              </a:rPr>
              <a:t>Эта</a:t>
            </a:r>
            <a:r>
              <a:rPr b="0" spc="-6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35" dirty="0">
                <a:solidFill>
                  <a:srgbClr val="000000"/>
                </a:solidFill>
                <a:latin typeface="Tahoma"/>
                <a:cs typeface="Tahoma"/>
              </a:rPr>
              <a:t>избыточная</a:t>
            </a:r>
            <a:r>
              <a:rPr b="0" spc="-5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10" dirty="0">
                <a:solidFill>
                  <a:srgbClr val="000000"/>
                </a:solidFill>
                <a:latin typeface="Tahoma"/>
                <a:cs typeface="Tahoma"/>
              </a:rPr>
              <a:t>энергия </a:t>
            </a:r>
            <a:r>
              <a:rPr b="0" spc="-35" dirty="0">
                <a:solidFill>
                  <a:srgbClr val="000000"/>
                </a:solidFill>
                <a:latin typeface="Tahoma"/>
                <a:cs typeface="Tahoma"/>
              </a:rPr>
              <a:t>используется</a:t>
            </a:r>
            <a:r>
              <a:rPr b="0" spc="-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35" dirty="0">
                <a:solidFill>
                  <a:srgbClr val="000000"/>
                </a:solidFill>
                <a:latin typeface="Tahoma"/>
                <a:cs typeface="Tahoma"/>
              </a:rPr>
              <a:t>клеткой</a:t>
            </a:r>
            <a:r>
              <a:rPr b="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40" dirty="0">
                <a:solidFill>
                  <a:srgbClr val="000000"/>
                </a:solidFill>
                <a:latin typeface="Tahoma"/>
                <a:cs typeface="Tahoma"/>
              </a:rPr>
              <a:t>для</a:t>
            </a:r>
            <a:r>
              <a:rPr b="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30" dirty="0">
                <a:solidFill>
                  <a:srgbClr val="000000"/>
                </a:solidFill>
                <a:latin typeface="Tahoma"/>
                <a:cs typeface="Tahoma"/>
              </a:rPr>
              <a:t>прохождения</a:t>
            </a:r>
            <a:r>
              <a:rPr b="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35" dirty="0">
                <a:solidFill>
                  <a:srgbClr val="000000"/>
                </a:solidFill>
                <a:latin typeface="Tahoma"/>
                <a:cs typeface="Tahoma"/>
              </a:rPr>
              <a:t>сложных</a:t>
            </a:r>
            <a:r>
              <a:rPr b="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35" dirty="0">
                <a:solidFill>
                  <a:srgbClr val="000000"/>
                </a:solidFill>
                <a:latin typeface="Tahoma"/>
                <a:cs typeface="Tahoma"/>
              </a:rPr>
              <a:t>биохимических,</a:t>
            </a:r>
            <a:r>
              <a:rPr b="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35" dirty="0">
                <a:solidFill>
                  <a:srgbClr val="000000"/>
                </a:solidFill>
                <a:latin typeface="Tahoma"/>
                <a:cs typeface="Tahoma"/>
              </a:rPr>
              <a:t>окислительно‑восстановительных</a:t>
            </a:r>
            <a:r>
              <a:rPr b="0" spc="-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10" dirty="0">
                <a:solidFill>
                  <a:srgbClr val="000000"/>
                </a:solidFill>
                <a:latin typeface="Tahoma"/>
                <a:cs typeface="Tahoma"/>
              </a:rPr>
              <a:t>реакций</a:t>
            </a:r>
          </a:p>
          <a:p>
            <a:pPr marL="12700">
              <a:lnSpc>
                <a:spcPct val="100000"/>
              </a:lnSpc>
            </a:pPr>
            <a:r>
              <a:rPr b="0" spc="-20" dirty="0">
                <a:solidFill>
                  <a:srgbClr val="000000"/>
                </a:solidFill>
                <a:latin typeface="Tahoma"/>
                <a:cs typeface="Tahoma"/>
              </a:rPr>
              <a:t>и</a:t>
            </a:r>
            <a:r>
              <a:rPr b="0" spc="-7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25" dirty="0">
                <a:solidFill>
                  <a:srgbClr val="000000"/>
                </a:solidFill>
                <a:latin typeface="Tahoma"/>
                <a:cs typeface="Tahoma"/>
              </a:rPr>
              <a:t>реакций</a:t>
            </a:r>
            <a:r>
              <a:rPr b="0" spc="-7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40" dirty="0">
                <a:solidFill>
                  <a:srgbClr val="000000"/>
                </a:solidFill>
                <a:latin typeface="Tahoma"/>
                <a:cs typeface="Tahoma"/>
              </a:rPr>
              <a:t>синтеза</a:t>
            </a:r>
            <a:r>
              <a:rPr b="0" spc="-7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20" dirty="0">
                <a:solidFill>
                  <a:srgbClr val="000000"/>
                </a:solidFill>
                <a:latin typeface="Tahoma"/>
                <a:cs typeface="Tahoma"/>
              </a:rPr>
              <a:t>и</a:t>
            </a:r>
            <a:r>
              <a:rPr b="0" spc="-7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10" dirty="0">
                <a:solidFill>
                  <a:srgbClr val="000000"/>
                </a:solidFill>
                <a:latin typeface="Tahoma"/>
                <a:cs typeface="Tahoma"/>
              </a:rPr>
              <a:t>саморегуляции.</a:t>
            </a:r>
          </a:p>
          <a:p>
            <a:pPr marL="156210">
              <a:lnSpc>
                <a:spcPct val="100000"/>
              </a:lnSpc>
            </a:pPr>
            <a:r>
              <a:rPr sz="1400" dirty="0" err="1">
                <a:latin typeface="Calibri"/>
                <a:cs typeface="Calibri"/>
              </a:rPr>
              <a:t>Механизм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действия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95"/>
              </a:spcBef>
            </a:pPr>
            <a:r>
              <a:rPr sz="1200" spc="-85" dirty="0"/>
              <a:t>На</a:t>
            </a:r>
            <a:r>
              <a:rPr sz="1200" spc="-90" dirty="0"/>
              <a:t> </a:t>
            </a:r>
            <a:r>
              <a:rPr sz="1200" spc="-75" dirty="0"/>
              <a:t>генном</a:t>
            </a:r>
            <a:r>
              <a:rPr sz="1200" spc="-85" dirty="0"/>
              <a:t> </a:t>
            </a:r>
            <a:r>
              <a:rPr sz="1200" spc="-10" dirty="0"/>
              <a:t>уровне</a:t>
            </a:r>
          </a:p>
          <a:p>
            <a:pPr marL="12700" marR="206375">
              <a:lnSpc>
                <a:spcPct val="100000"/>
              </a:lnSpc>
            </a:pPr>
            <a:r>
              <a:rPr b="0" spc="-50" dirty="0">
                <a:solidFill>
                  <a:srgbClr val="000000"/>
                </a:solidFill>
                <a:latin typeface="Tahoma"/>
                <a:cs typeface="Tahoma"/>
              </a:rPr>
              <a:t>Через</a:t>
            </a:r>
            <a:r>
              <a:rPr b="0" spc="-9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55" dirty="0">
                <a:solidFill>
                  <a:srgbClr val="000000"/>
                </a:solidFill>
                <a:latin typeface="Tahoma"/>
                <a:cs typeface="Tahoma"/>
              </a:rPr>
              <a:t>24</a:t>
            </a:r>
            <a:r>
              <a:rPr b="0" spc="-9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55" dirty="0">
                <a:solidFill>
                  <a:srgbClr val="000000"/>
                </a:solidFill>
                <a:latin typeface="Tahoma"/>
                <a:cs typeface="Tahoma"/>
              </a:rPr>
              <a:t>часа</a:t>
            </a:r>
            <a:r>
              <a:rPr b="0" spc="-8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40" dirty="0">
                <a:solidFill>
                  <a:srgbClr val="000000"/>
                </a:solidFill>
                <a:latin typeface="Tahoma"/>
                <a:cs typeface="Tahoma"/>
              </a:rPr>
              <a:t>после</a:t>
            </a:r>
            <a:r>
              <a:rPr b="0" spc="-9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40" dirty="0" err="1">
                <a:solidFill>
                  <a:srgbClr val="000000"/>
                </a:solidFill>
                <a:latin typeface="Tahoma"/>
                <a:cs typeface="Tahoma"/>
              </a:rPr>
              <a:t>применения</a:t>
            </a:r>
            <a:r>
              <a:rPr b="0" spc="-9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50" dirty="0" err="1">
                <a:solidFill>
                  <a:srgbClr val="000000"/>
                </a:solidFill>
                <a:latin typeface="Tahoma"/>
                <a:cs typeface="Tahoma"/>
              </a:rPr>
              <a:t>биостимулятора</a:t>
            </a:r>
            <a:r>
              <a:rPr lang="ru-RU" b="0" spc="-5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8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75" dirty="0" err="1">
                <a:solidFill>
                  <a:srgbClr val="000000"/>
                </a:solidFill>
                <a:latin typeface="Tahoma"/>
                <a:cs typeface="Tahoma"/>
              </a:rPr>
              <a:t>Aтоник</a:t>
            </a:r>
            <a:r>
              <a:rPr b="0" spc="-9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lang="ru-RU" b="0" spc="-90" dirty="0">
                <a:solidFill>
                  <a:srgbClr val="000000"/>
                </a:solidFill>
                <a:latin typeface="Tahoma"/>
                <a:cs typeface="Tahoma"/>
              </a:rPr>
              <a:t>Плюс </a:t>
            </a:r>
            <a:r>
              <a:rPr b="0" spc="-45" dirty="0" err="1">
                <a:solidFill>
                  <a:srgbClr val="000000"/>
                </a:solidFill>
                <a:latin typeface="Tahoma"/>
                <a:cs typeface="Tahoma"/>
              </a:rPr>
              <a:t>происходит</a:t>
            </a:r>
            <a:r>
              <a:rPr b="0" spc="-9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45" dirty="0">
                <a:solidFill>
                  <a:srgbClr val="000000"/>
                </a:solidFill>
                <a:latin typeface="Tahoma"/>
                <a:cs typeface="Tahoma"/>
              </a:rPr>
              <a:t>экспрессия</a:t>
            </a:r>
            <a:r>
              <a:rPr b="0" spc="-8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45" dirty="0">
                <a:solidFill>
                  <a:srgbClr val="000000"/>
                </a:solidFill>
                <a:latin typeface="Tahoma"/>
                <a:cs typeface="Tahoma"/>
              </a:rPr>
              <a:t>генов</a:t>
            </a:r>
            <a:r>
              <a:rPr b="0" spc="-9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70" dirty="0">
                <a:solidFill>
                  <a:srgbClr val="000000"/>
                </a:solidFill>
                <a:latin typeface="Tahoma"/>
                <a:cs typeface="Tahoma"/>
              </a:rPr>
              <a:t>(3200‑3400</a:t>
            </a:r>
            <a:r>
              <a:rPr b="0" spc="-9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120" dirty="0">
                <a:solidFill>
                  <a:srgbClr val="000000"/>
                </a:solidFill>
                <a:latin typeface="Tahoma"/>
                <a:cs typeface="Tahoma"/>
              </a:rPr>
              <a:t>шт.),</a:t>
            </a:r>
            <a:r>
              <a:rPr b="0" spc="-8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20" dirty="0">
                <a:solidFill>
                  <a:srgbClr val="000000"/>
                </a:solidFill>
                <a:latin typeface="Tahoma"/>
                <a:cs typeface="Tahoma"/>
              </a:rPr>
              <a:t>и</a:t>
            </a:r>
            <a:r>
              <a:rPr b="0" spc="-9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25" dirty="0">
                <a:solidFill>
                  <a:srgbClr val="000000"/>
                </a:solidFill>
                <a:latin typeface="Tahoma"/>
                <a:cs typeface="Tahoma"/>
              </a:rPr>
              <a:t>они </a:t>
            </a:r>
            <a:r>
              <a:rPr b="0" spc="-50" dirty="0">
                <a:solidFill>
                  <a:srgbClr val="000000"/>
                </a:solidFill>
                <a:latin typeface="Tahoma"/>
                <a:cs typeface="Tahoma"/>
              </a:rPr>
              <a:t>активно</a:t>
            </a:r>
            <a:r>
              <a:rPr b="0" spc="-9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65" dirty="0">
                <a:solidFill>
                  <a:srgbClr val="000000"/>
                </a:solidFill>
                <a:latin typeface="Tahoma"/>
                <a:cs typeface="Tahoma"/>
              </a:rPr>
              <a:t>включаются</a:t>
            </a:r>
            <a:r>
              <a:rPr b="0" spc="-9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35" dirty="0">
                <a:solidFill>
                  <a:srgbClr val="000000"/>
                </a:solidFill>
                <a:latin typeface="Tahoma"/>
                <a:cs typeface="Tahoma"/>
              </a:rPr>
              <a:t>в</a:t>
            </a:r>
            <a:r>
              <a:rPr b="0" spc="-9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55" dirty="0">
                <a:solidFill>
                  <a:srgbClr val="000000"/>
                </a:solidFill>
                <a:latin typeface="Tahoma"/>
                <a:cs typeface="Tahoma"/>
              </a:rPr>
              <a:t>акселерацию</a:t>
            </a:r>
            <a:r>
              <a:rPr b="0" spc="-9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50" dirty="0">
                <a:solidFill>
                  <a:srgbClr val="000000"/>
                </a:solidFill>
                <a:latin typeface="Tahoma"/>
                <a:cs typeface="Tahoma"/>
              </a:rPr>
              <a:t>биохимических</a:t>
            </a:r>
            <a:r>
              <a:rPr b="0" spc="-8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40" dirty="0">
                <a:solidFill>
                  <a:srgbClr val="000000"/>
                </a:solidFill>
                <a:latin typeface="Tahoma"/>
                <a:cs typeface="Tahoma"/>
              </a:rPr>
              <a:t>процессов</a:t>
            </a:r>
            <a:r>
              <a:rPr b="0" spc="-9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45" dirty="0">
                <a:solidFill>
                  <a:srgbClr val="000000"/>
                </a:solidFill>
                <a:latin typeface="Tahoma"/>
                <a:cs typeface="Tahoma"/>
              </a:rPr>
              <a:t>внутри</a:t>
            </a:r>
            <a:r>
              <a:rPr b="0" spc="-9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55" dirty="0">
                <a:solidFill>
                  <a:srgbClr val="000000"/>
                </a:solidFill>
                <a:latin typeface="Tahoma"/>
                <a:cs typeface="Tahoma"/>
              </a:rPr>
              <a:t>растения.</a:t>
            </a:r>
            <a:r>
              <a:rPr b="0" spc="-9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55" dirty="0">
                <a:solidFill>
                  <a:srgbClr val="000000"/>
                </a:solidFill>
                <a:latin typeface="Tahoma"/>
                <a:cs typeface="Tahoma"/>
              </a:rPr>
              <a:t>Эти</a:t>
            </a:r>
            <a:r>
              <a:rPr b="0" spc="-9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45" dirty="0">
                <a:solidFill>
                  <a:srgbClr val="000000"/>
                </a:solidFill>
                <a:latin typeface="Tahoma"/>
                <a:cs typeface="Tahoma"/>
              </a:rPr>
              <a:t>гены</a:t>
            </a:r>
            <a:r>
              <a:rPr b="0" spc="-8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60" dirty="0">
                <a:solidFill>
                  <a:srgbClr val="000000"/>
                </a:solidFill>
                <a:latin typeface="Tahoma"/>
                <a:cs typeface="Tahoma"/>
              </a:rPr>
              <a:t>оказывают</a:t>
            </a:r>
            <a:r>
              <a:rPr b="0" spc="-9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50" dirty="0">
                <a:solidFill>
                  <a:srgbClr val="000000"/>
                </a:solidFill>
                <a:latin typeface="Tahoma"/>
                <a:cs typeface="Tahoma"/>
              </a:rPr>
              <a:t>влияние</a:t>
            </a:r>
            <a:r>
              <a:rPr b="0" spc="-9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25" dirty="0">
                <a:solidFill>
                  <a:srgbClr val="000000"/>
                </a:solidFill>
                <a:latin typeface="Tahoma"/>
                <a:cs typeface="Tahoma"/>
              </a:rPr>
              <a:t>на:</a:t>
            </a:r>
          </a:p>
          <a:p>
            <a:pPr marL="372745" marR="2342515" indent="-635">
              <a:lnSpc>
                <a:spcPct val="123600"/>
              </a:lnSpc>
            </a:pPr>
            <a:r>
              <a:rPr b="0" spc="-60" dirty="0">
                <a:solidFill>
                  <a:srgbClr val="000000"/>
                </a:solidFill>
                <a:latin typeface="Tahoma"/>
                <a:cs typeface="Tahoma"/>
              </a:rPr>
              <a:t>интенсификацию</a:t>
            </a:r>
            <a:r>
              <a:rPr b="0" spc="-7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45" dirty="0">
                <a:solidFill>
                  <a:srgbClr val="000000"/>
                </a:solidFill>
                <a:latin typeface="Tahoma"/>
                <a:cs typeface="Tahoma"/>
              </a:rPr>
              <a:t>процессов</a:t>
            </a:r>
            <a:r>
              <a:rPr b="0" spc="-65" dirty="0">
                <a:solidFill>
                  <a:srgbClr val="000000"/>
                </a:solidFill>
                <a:latin typeface="Tahoma"/>
                <a:cs typeface="Tahoma"/>
              </a:rPr>
              <a:t> вегетативного </a:t>
            </a:r>
            <a:r>
              <a:rPr b="0" spc="-20" dirty="0">
                <a:solidFill>
                  <a:srgbClr val="000000"/>
                </a:solidFill>
                <a:latin typeface="Tahoma"/>
                <a:cs typeface="Tahoma"/>
              </a:rPr>
              <a:t>и</a:t>
            </a:r>
            <a:r>
              <a:rPr b="0" spc="-6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55" dirty="0">
                <a:solidFill>
                  <a:srgbClr val="000000"/>
                </a:solidFill>
                <a:latin typeface="Tahoma"/>
                <a:cs typeface="Tahoma"/>
              </a:rPr>
              <a:t>генеративного</a:t>
            </a:r>
            <a:r>
              <a:rPr b="0" spc="-7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30" dirty="0">
                <a:solidFill>
                  <a:srgbClr val="000000"/>
                </a:solidFill>
                <a:latin typeface="Tahoma"/>
                <a:cs typeface="Tahoma"/>
              </a:rPr>
              <a:t>развития </a:t>
            </a:r>
            <a:r>
              <a:rPr b="0" spc="-10" dirty="0">
                <a:solidFill>
                  <a:srgbClr val="000000"/>
                </a:solidFill>
                <a:latin typeface="Tahoma"/>
                <a:cs typeface="Tahoma"/>
              </a:rPr>
              <a:t>Фотосинтез</a:t>
            </a:r>
          </a:p>
          <a:p>
            <a:pPr marL="372745">
              <a:lnSpc>
                <a:spcPct val="100000"/>
              </a:lnSpc>
              <a:spcBef>
                <a:spcPts val="285"/>
              </a:spcBef>
            </a:pPr>
            <a:r>
              <a:rPr b="0" spc="-40" dirty="0">
                <a:solidFill>
                  <a:srgbClr val="000000"/>
                </a:solidFill>
                <a:latin typeface="Tahoma"/>
                <a:cs typeface="Tahoma"/>
              </a:rPr>
              <a:t>синтез</a:t>
            </a:r>
            <a:r>
              <a:rPr b="0" spc="-10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10" dirty="0">
                <a:solidFill>
                  <a:srgbClr val="000000"/>
                </a:solidFill>
                <a:latin typeface="Tahoma"/>
                <a:cs typeface="Tahoma"/>
              </a:rPr>
              <a:t>фитогормонов</a:t>
            </a:r>
          </a:p>
          <a:p>
            <a:pPr marL="372745">
              <a:lnSpc>
                <a:spcPct val="100000"/>
              </a:lnSpc>
              <a:spcBef>
                <a:spcPts val="285"/>
              </a:spcBef>
            </a:pPr>
            <a:r>
              <a:rPr b="0" spc="-55" dirty="0">
                <a:solidFill>
                  <a:srgbClr val="000000"/>
                </a:solidFill>
                <a:latin typeface="Tahoma"/>
                <a:cs typeface="Tahoma"/>
              </a:rPr>
              <a:t>транспортную</a:t>
            </a:r>
            <a:r>
              <a:rPr b="0" spc="-11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75" dirty="0">
                <a:solidFill>
                  <a:srgbClr val="000000"/>
                </a:solidFill>
                <a:latin typeface="Tahoma"/>
                <a:cs typeface="Tahoma"/>
              </a:rPr>
              <a:t>функцию</a:t>
            </a:r>
            <a:r>
              <a:rPr b="0" spc="-10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35" dirty="0">
                <a:solidFill>
                  <a:srgbClr val="000000"/>
                </a:solidFill>
                <a:latin typeface="Tahoma"/>
                <a:cs typeface="Tahoma"/>
              </a:rPr>
              <a:t>в</a:t>
            </a:r>
            <a:r>
              <a:rPr b="0" spc="-10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65" dirty="0">
                <a:solidFill>
                  <a:srgbClr val="000000"/>
                </a:solidFill>
                <a:latin typeface="Tahoma"/>
                <a:cs typeface="Tahoma"/>
              </a:rPr>
              <a:t>тканях</a:t>
            </a:r>
            <a:r>
              <a:rPr b="0" spc="-10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10" dirty="0">
                <a:solidFill>
                  <a:srgbClr val="000000"/>
                </a:solidFill>
                <a:latin typeface="Tahoma"/>
                <a:cs typeface="Tahoma"/>
              </a:rPr>
              <a:t>растения</a:t>
            </a:r>
          </a:p>
          <a:p>
            <a:pPr marL="372745">
              <a:lnSpc>
                <a:spcPct val="100000"/>
              </a:lnSpc>
              <a:spcBef>
                <a:spcPts val="280"/>
              </a:spcBef>
            </a:pPr>
            <a:r>
              <a:rPr b="0" spc="-60" dirty="0">
                <a:solidFill>
                  <a:srgbClr val="000000"/>
                </a:solidFill>
                <a:latin typeface="Tahoma"/>
                <a:cs typeface="Tahoma"/>
              </a:rPr>
              <a:t>защитную</a:t>
            </a:r>
            <a:r>
              <a:rPr b="0" spc="-10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75" dirty="0">
                <a:solidFill>
                  <a:srgbClr val="000000"/>
                </a:solidFill>
                <a:latin typeface="Tahoma"/>
                <a:cs typeface="Tahoma"/>
              </a:rPr>
              <a:t>функцию</a:t>
            </a:r>
            <a:r>
              <a:rPr b="0" spc="-9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50" dirty="0">
                <a:solidFill>
                  <a:srgbClr val="000000"/>
                </a:solidFill>
                <a:latin typeface="Tahoma"/>
                <a:cs typeface="Tahoma"/>
              </a:rPr>
              <a:t>против</a:t>
            </a:r>
            <a:r>
              <a:rPr b="0" spc="-9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45" dirty="0">
                <a:solidFill>
                  <a:srgbClr val="000000"/>
                </a:solidFill>
                <a:latin typeface="Tahoma"/>
                <a:cs typeface="Tahoma"/>
              </a:rPr>
              <a:t>разного</a:t>
            </a:r>
            <a:r>
              <a:rPr b="0" spc="-9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40" dirty="0">
                <a:solidFill>
                  <a:srgbClr val="000000"/>
                </a:solidFill>
                <a:latin typeface="Tahoma"/>
                <a:cs typeface="Tahoma"/>
              </a:rPr>
              <a:t>рода</a:t>
            </a:r>
            <a:r>
              <a:rPr b="0" spc="-9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55" dirty="0">
                <a:solidFill>
                  <a:srgbClr val="000000"/>
                </a:solidFill>
                <a:latin typeface="Tahoma"/>
                <a:cs typeface="Tahoma"/>
              </a:rPr>
              <a:t>стрессовых</a:t>
            </a:r>
            <a:r>
              <a:rPr b="0" spc="-9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10" dirty="0">
                <a:solidFill>
                  <a:srgbClr val="000000"/>
                </a:solidFill>
                <a:latin typeface="Tahoma"/>
                <a:cs typeface="Tahoma"/>
              </a:rPr>
              <a:t>ситуаций</a:t>
            </a: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sz="1200" spc="-85" dirty="0"/>
              <a:t>На</a:t>
            </a:r>
            <a:r>
              <a:rPr sz="1200" spc="-95" dirty="0"/>
              <a:t> </a:t>
            </a:r>
            <a:r>
              <a:rPr sz="1200" spc="-80" dirty="0"/>
              <a:t>клеточном</a:t>
            </a:r>
            <a:r>
              <a:rPr sz="1200" spc="-90" dirty="0"/>
              <a:t> </a:t>
            </a:r>
            <a:r>
              <a:rPr sz="1200" spc="-10" dirty="0"/>
              <a:t>уровне</a:t>
            </a:r>
          </a:p>
          <a:p>
            <a:pPr marL="12700">
              <a:lnSpc>
                <a:spcPct val="100000"/>
              </a:lnSpc>
            </a:pPr>
            <a:r>
              <a:rPr b="0" spc="-50" dirty="0">
                <a:solidFill>
                  <a:srgbClr val="000000"/>
                </a:solidFill>
                <a:latin typeface="Tahoma"/>
                <a:cs typeface="Tahoma"/>
              </a:rPr>
              <a:t>Позитивно</a:t>
            </a:r>
            <a:r>
              <a:rPr b="0" spc="-10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60" dirty="0">
                <a:solidFill>
                  <a:srgbClr val="000000"/>
                </a:solidFill>
                <a:latin typeface="Tahoma"/>
                <a:cs typeface="Tahoma"/>
              </a:rPr>
              <a:t>влияет</a:t>
            </a:r>
            <a:r>
              <a:rPr b="0" spc="-10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25" dirty="0">
                <a:solidFill>
                  <a:srgbClr val="000000"/>
                </a:solidFill>
                <a:latin typeface="Tahoma"/>
                <a:cs typeface="Tahoma"/>
              </a:rPr>
              <a:t>на:</a:t>
            </a:r>
          </a:p>
          <a:p>
            <a:pPr marL="372745">
              <a:lnSpc>
                <a:spcPct val="100000"/>
              </a:lnSpc>
              <a:spcBef>
                <a:spcPts val="285"/>
              </a:spcBef>
            </a:pPr>
            <a:r>
              <a:rPr b="0" spc="-60" dirty="0">
                <a:solidFill>
                  <a:srgbClr val="000000"/>
                </a:solidFill>
                <a:latin typeface="Tahoma"/>
                <a:cs typeface="Tahoma"/>
              </a:rPr>
              <a:t>Фотосинтетический аппарат </a:t>
            </a:r>
            <a:r>
              <a:rPr b="0" spc="-10" dirty="0">
                <a:solidFill>
                  <a:srgbClr val="000000"/>
                </a:solidFill>
                <a:latin typeface="Tahoma"/>
                <a:cs typeface="Tahoma"/>
              </a:rPr>
              <a:t>путем:</a:t>
            </a:r>
          </a:p>
          <a:p>
            <a:pPr marL="552450" marR="2949575" indent="-635">
              <a:lnSpc>
                <a:spcPct val="100000"/>
              </a:lnSpc>
            </a:pPr>
            <a:r>
              <a:rPr b="0" spc="-55" dirty="0">
                <a:solidFill>
                  <a:srgbClr val="000000"/>
                </a:solidFill>
                <a:latin typeface="Tahoma"/>
                <a:cs typeface="Tahoma"/>
              </a:rPr>
              <a:t>увеличения</a:t>
            </a:r>
            <a:r>
              <a:rPr b="0" spc="-5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65" dirty="0">
                <a:solidFill>
                  <a:srgbClr val="000000"/>
                </a:solidFill>
                <a:latin typeface="Tahoma"/>
                <a:cs typeface="Tahoma"/>
              </a:rPr>
              <a:t>фотосинтезирующей</a:t>
            </a:r>
            <a:r>
              <a:rPr b="0" spc="-50" dirty="0">
                <a:solidFill>
                  <a:srgbClr val="000000"/>
                </a:solidFill>
                <a:latin typeface="Tahoma"/>
                <a:cs typeface="Tahoma"/>
              </a:rPr>
              <a:t> поверхности</a:t>
            </a:r>
            <a:r>
              <a:rPr b="0" spc="-4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40" dirty="0">
                <a:solidFill>
                  <a:srgbClr val="000000"/>
                </a:solidFill>
                <a:latin typeface="Tahoma"/>
                <a:cs typeface="Tahoma"/>
              </a:rPr>
              <a:t>листьев </a:t>
            </a:r>
            <a:r>
              <a:rPr b="0" spc="-55" dirty="0">
                <a:solidFill>
                  <a:srgbClr val="000000"/>
                </a:solidFill>
                <a:latin typeface="Tahoma"/>
                <a:cs typeface="Tahoma"/>
              </a:rPr>
              <a:t>Повышения</a:t>
            </a:r>
            <a:r>
              <a:rPr b="0" spc="-8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55" dirty="0">
                <a:solidFill>
                  <a:srgbClr val="000000"/>
                </a:solidFill>
                <a:latin typeface="Tahoma"/>
                <a:cs typeface="Tahoma"/>
              </a:rPr>
              <a:t>содержания</a:t>
            </a:r>
            <a:r>
              <a:rPr b="0" spc="-8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10" dirty="0">
                <a:solidFill>
                  <a:srgbClr val="000000"/>
                </a:solidFill>
                <a:latin typeface="Tahoma"/>
                <a:cs typeface="Tahoma"/>
              </a:rPr>
              <a:t>хлорофилла</a:t>
            </a:r>
          </a:p>
          <a:p>
            <a:pPr marL="552450">
              <a:lnSpc>
                <a:spcPct val="100000"/>
              </a:lnSpc>
            </a:pPr>
            <a:r>
              <a:rPr b="0" spc="-55" dirty="0">
                <a:solidFill>
                  <a:srgbClr val="000000"/>
                </a:solidFill>
                <a:latin typeface="Tahoma"/>
                <a:cs typeface="Tahoma"/>
              </a:rPr>
              <a:t>Повышения</a:t>
            </a:r>
            <a:r>
              <a:rPr b="0" spc="-6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55" dirty="0">
                <a:solidFill>
                  <a:srgbClr val="000000"/>
                </a:solidFill>
                <a:latin typeface="Tahoma"/>
                <a:cs typeface="Tahoma"/>
              </a:rPr>
              <a:t>интенсивности</a:t>
            </a:r>
            <a:r>
              <a:rPr b="0" spc="-6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10" dirty="0">
                <a:solidFill>
                  <a:srgbClr val="000000"/>
                </a:solidFill>
                <a:latin typeface="Tahoma"/>
                <a:cs typeface="Tahoma"/>
              </a:rPr>
              <a:t>фотосинтеза</a:t>
            </a:r>
          </a:p>
          <a:p>
            <a:pPr marL="552450" marR="3253740" indent="-180340">
              <a:lnSpc>
                <a:spcPct val="100000"/>
              </a:lnSpc>
              <a:spcBef>
                <a:spcPts val="285"/>
              </a:spcBef>
            </a:pPr>
            <a:r>
              <a:rPr b="0" spc="-60" dirty="0">
                <a:solidFill>
                  <a:srgbClr val="000000"/>
                </a:solidFill>
                <a:latin typeface="Tahoma"/>
                <a:cs typeface="Tahoma"/>
              </a:rPr>
              <a:t>улучшение</a:t>
            </a:r>
            <a:r>
              <a:rPr b="0" spc="-10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55" dirty="0">
                <a:solidFill>
                  <a:srgbClr val="000000"/>
                </a:solidFill>
                <a:latin typeface="Tahoma"/>
                <a:cs typeface="Tahoma"/>
              </a:rPr>
              <a:t>водоснабжения</a:t>
            </a:r>
            <a:r>
              <a:rPr b="0" spc="-10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35" dirty="0">
                <a:solidFill>
                  <a:srgbClr val="000000"/>
                </a:solidFill>
                <a:latin typeface="Tahoma"/>
                <a:cs typeface="Tahoma"/>
              </a:rPr>
              <a:t>в</a:t>
            </a:r>
            <a:r>
              <a:rPr b="0" spc="-10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65" dirty="0">
                <a:solidFill>
                  <a:srgbClr val="000000"/>
                </a:solidFill>
                <a:latin typeface="Tahoma"/>
                <a:cs typeface="Tahoma"/>
              </a:rPr>
              <a:t>тканях</a:t>
            </a:r>
            <a:r>
              <a:rPr b="0" spc="-10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50" dirty="0">
                <a:solidFill>
                  <a:srgbClr val="000000"/>
                </a:solidFill>
                <a:latin typeface="Tahoma"/>
                <a:cs typeface="Tahoma"/>
              </a:rPr>
              <a:t>растений</a:t>
            </a:r>
            <a:r>
              <a:rPr b="0" spc="-10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55" dirty="0">
                <a:solidFill>
                  <a:srgbClr val="000000"/>
                </a:solidFill>
                <a:latin typeface="Tahoma"/>
                <a:cs typeface="Tahoma"/>
              </a:rPr>
              <a:t>путем: </a:t>
            </a:r>
            <a:r>
              <a:rPr b="0" spc="-40" dirty="0">
                <a:solidFill>
                  <a:srgbClr val="000000"/>
                </a:solidFill>
                <a:latin typeface="Tahoma"/>
                <a:cs typeface="Tahoma"/>
              </a:rPr>
              <a:t>снижения</a:t>
            </a:r>
            <a:r>
              <a:rPr b="0" spc="-7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50" dirty="0">
                <a:solidFill>
                  <a:srgbClr val="000000"/>
                </a:solidFill>
                <a:latin typeface="Tahoma"/>
                <a:cs typeface="Tahoma"/>
              </a:rPr>
              <a:t>сопротивляемости</a:t>
            </a:r>
            <a:r>
              <a:rPr b="0" spc="-7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10" dirty="0">
                <a:solidFill>
                  <a:srgbClr val="000000"/>
                </a:solidFill>
                <a:latin typeface="Tahoma"/>
                <a:cs typeface="Tahoma"/>
              </a:rPr>
              <a:t>устьиц</a:t>
            </a:r>
            <a:r>
              <a:rPr b="0" spc="50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55" dirty="0">
                <a:solidFill>
                  <a:srgbClr val="000000"/>
                </a:solidFill>
                <a:latin typeface="Tahoma"/>
                <a:cs typeface="Tahoma"/>
              </a:rPr>
              <a:t>Повышения</a:t>
            </a:r>
            <a:r>
              <a:rPr b="0" spc="-6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55" dirty="0">
                <a:solidFill>
                  <a:srgbClr val="000000"/>
                </a:solidFill>
                <a:latin typeface="Tahoma"/>
                <a:cs typeface="Tahoma"/>
              </a:rPr>
              <a:t>интенсивности</a:t>
            </a:r>
            <a:r>
              <a:rPr b="0" spc="-6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10" dirty="0">
                <a:solidFill>
                  <a:srgbClr val="000000"/>
                </a:solidFill>
                <a:latin typeface="Tahoma"/>
                <a:cs typeface="Tahoma"/>
              </a:rPr>
              <a:t>транспирации</a:t>
            </a:r>
          </a:p>
          <a:p>
            <a:pPr marL="552450">
              <a:lnSpc>
                <a:spcPct val="100000"/>
              </a:lnSpc>
            </a:pPr>
            <a:r>
              <a:rPr b="0" spc="-55" dirty="0">
                <a:solidFill>
                  <a:srgbClr val="000000"/>
                </a:solidFill>
                <a:latin typeface="Tahoma"/>
                <a:cs typeface="Tahoma"/>
              </a:rPr>
              <a:t>увеличения</a:t>
            </a:r>
            <a:r>
              <a:rPr b="0" spc="-10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50" dirty="0">
                <a:solidFill>
                  <a:srgbClr val="000000"/>
                </a:solidFill>
                <a:latin typeface="Tahoma"/>
                <a:cs typeface="Tahoma"/>
              </a:rPr>
              <a:t>поглощения</a:t>
            </a:r>
            <a:r>
              <a:rPr b="0" spc="-9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50" dirty="0">
                <a:solidFill>
                  <a:srgbClr val="000000"/>
                </a:solidFill>
                <a:latin typeface="Tahoma"/>
                <a:cs typeface="Tahoma"/>
              </a:rPr>
              <a:t>воды</a:t>
            </a:r>
            <a:r>
              <a:rPr b="0" spc="-9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40" dirty="0">
                <a:solidFill>
                  <a:srgbClr val="000000"/>
                </a:solidFill>
                <a:latin typeface="Tahoma"/>
                <a:cs typeface="Tahoma"/>
              </a:rPr>
              <a:t>корневой</a:t>
            </a:r>
            <a:r>
              <a:rPr b="0" spc="-9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10" dirty="0">
                <a:solidFill>
                  <a:srgbClr val="000000"/>
                </a:solidFill>
                <a:latin typeface="Tahoma"/>
                <a:cs typeface="Tahoma"/>
              </a:rPr>
              <a:t>системой</a:t>
            </a:r>
          </a:p>
          <a:p>
            <a:pPr marL="372745" marR="725170">
              <a:lnSpc>
                <a:spcPct val="123600"/>
              </a:lnSpc>
            </a:pPr>
            <a:r>
              <a:rPr b="0" spc="-40" dirty="0">
                <a:solidFill>
                  <a:srgbClr val="000000"/>
                </a:solidFill>
                <a:latin typeface="Tahoma"/>
                <a:cs typeface="Tahoma"/>
              </a:rPr>
              <a:t>обогащение</a:t>
            </a:r>
            <a:r>
              <a:rPr b="0" spc="-8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60" dirty="0">
                <a:solidFill>
                  <a:srgbClr val="000000"/>
                </a:solidFill>
                <a:latin typeface="Tahoma"/>
                <a:cs typeface="Tahoma"/>
              </a:rPr>
              <a:t>фитогормонами,</a:t>
            </a:r>
            <a:r>
              <a:rPr b="0" spc="-8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55" dirty="0">
                <a:solidFill>
                  <a:srgbClr val="000000"/>
                </a:solidFill>
                <a:latin typeface="Tahoma"/>
                <a:cs typeface="Tahoma"/>
              </a:rPr>
              <a:t>лигнином,</a:t>
            </a:r>
            <a:r>
              <a:rPr b="0" spc="-8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60" dirty="0">
                <a:solidFill>
                  <a:srgbClr val="000000"/>
                </a:solidFill>
                <a:latin typeface="Tahoma"/>
                <a:cs typeface="Tahoma"/>
              </a:rPr>
              <a:t>протеинами,</a:t>
            </a:r>
            <a:r>
              <a:rPr b="0" spc="-8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50" dirty="0">
                <a:solidFill>
                  <a:srgbClr val="000000"/>
                </a:solidFill>
                <a:latin typeface="Tahoma"/>
                <a:cs typeface="Tahoma"/>
              </a:rPr>
              <a:t>карбогидратами</a:t>
            </a:r>
            <a:r>
              <a:rPr b="0" spc="-8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20" dirty="0">
                <a:solidFill>
                  <a:srgbClr val="000000"/>
                </a:solidFill>
                <a:latin typeface="Tahoma"/>
                <a:cs typeface="Tahoma"/>
              </a:rPr>
              <a:t>и</a:t>
            </a:r>
            <a:r>
              <a:rPr b="0" spc="-8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45" dirty="0">
                <a:solidFill>
                  <a:srgbClr val="000000"/>
                </a:solidFill>
                <a:latin typeface="Tahoma"/>
                <a:cs typeface="Tahoma"/>
              </a:rPr>
              <a:t>минеральными</a:t>
            </a:r>
            <a:r>
              <a:rPr b="0" spc="-8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35" dirty="0">
                <a:solidFill>
                  <a:srgbClr val="000000"/>
                </a:solidFill>
                <a:latin typeface="Tahoma"/>
                <a:cs typeface="Tahoma"/>
              </a:rPr>
              <a:t>элементами </a:t>
            </a:r>
            <a:r>
              <a:rPr b="0" spc="-60" dirty="0">
                <a:solidFill>
                  <a:srgbClr val="000000"/>
                </a:solidFill>
                <a:latin typeface="Tahoma"/>
                <a:cs typeface="Tahoma"/>
              </a:rPr>
              <a:t>улучшение</a:t>
            </a:r>
            <a:r>
              <a:rPr b="0" spc="-12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45" dirty="0">
                <a:solidFill>
                  <a:srgbClr val="000000"/>
                </a:solidFill>
                <a:latin typeface="Tahoma"/>
                <a:cs typeface="Tahoma"/>
              </a:rPr>
              <a:t>целостности</a:t>
            </a:r>
            <a:r>
              <a:rPr b="0" spc="-114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10" dirty="0">
                <a:solidFill>
                  <a:srgbClr val="000000"/>
                </a:solidFill>
                <a:latin typeface="Tahoma"/>
                <a:cs typeface="Tahoma"/>
              </a:rPr>
              <a:t>мембран</a:t>
            </a:r>
          </a:p>
          <a:p>
            <a:pPr marL="372745" marR="4296410">
              <a:lnSpc>
                <a:spcPct val="123600"/>
              </a:lnSpc>
            </a:pPr>
            <a:r>
              <a:rPr b="0" spc="-55" dirty="0">
                <a:solidFill>
                  <a:srgbClr val="000000"/>
                </a:solidFill>
                <a:latin typeface="Tahoma"/>
                <a:cs typeface="Tahoma"/>
              </a:rPr>
              <a:t>Повышение</a:t>
            </a:r>
            <a:r>
              <a:rPr b="0" spc="-7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55" dirty="0">
                <a:solidFill>
                  <a:srgbClr val="000000"/>
                </a:solidFill>
                <a:latin typeface="Tahoma"/>
                <a:cs typeface="Tahoma"/>
              </a:rPr>
              <a:t>активности</a:t>
            </a:r>
            <a:r>
              <a:rPr b="0" spc="-7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40" dirty="0">
                <a:solidFill>
                  <a:srgbClr val="000000"/>
                </a:solidFill>
                <a:latin typeface="Tahoma"/>
                <a:cs typeface="Tahoma"/>
              </a:rPr>
              <a:t>энзимов </a:t>
            </a:r>
            <a:r>
              <a:rPr b="0" spc="-45" dirty="0">
                <a:solidFill>
                  <a:srgbClr val="000000"/>
                </a:solidFill>
                <a:latin typeface="Tahoma"/>
                <a:cs typeface="Tahoma"/>
              </a:rPr>
              <a:t>ускорение</a:t>
            </a:r>
            <a:r>
              <a:rPr b="0" spc="-11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60" dirty="0">
                <a:solidFill>
                  <a:srgbClr val="000000"/>
                </a:solidFill>
                <a:latin typeface="Tahoma"/>
                <a:cs typeface="Tahoma"/>
              </a:rPr>
              <a:t>тока</a:t>
            </a:r>
            <a:r>
              <a:rPr b="0" spc="-11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spc="-10" dirty="0">
                <a:solidFill>
                  <a:srgbClr val="000000"/>
                </a:solidFill>
                <a:latin typeface="Tahoma"/>
                <a:cs typeface="Tahoma"/>
              </a:rPr>
              <a:t>цитоплазмы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B8BE827-58A7-AB07-91D9-7D810ACA7B11}"/>
              </a:ext>
            </a:extLst>
          </p:cNvPr>
          <p:cNvSpPr txBox="1"/>
          <p:nvPr/>
        </p:nvSpPr>
        <p:spPr>
          <a:xfrm>
            <a:off x="1879499" y="10301122"/>
            <a:ext cx="385010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spc="105" dirty="0">
                <a:solidFill>
                  <a:schemeClr val="bg1"/>
                </a:solidFill>
                <a:latin typeface="Tahoma"/>
                <a:cs typeface="Tahoma"/>
              </a:rPr>
              <a:t>«</a:t>
            </a:r>
            <a:r>
              <a:rPr lang="ru-RU" sz="1200" spc="105" dirty="0" err="1">
                <a:solidFill>
                  <a:schemeClr val="bg1"/>
                </a:solidFill>
                <a:latin typeface="Tahoma"/>
                <a:cs typeface="Tahoma"/>
              </a:rPr>
              <a:t>ЭкоБиоТехнологии</a:t>
            </a:r>
            <a:r>
              <a:rPr lang="ru-RU" sz="1200" spc="105" dirty="0">
                <a:solidFill>
                  <a:schemeClr val="bg1"/>
                </a:solidFill>
                <a:latin typeface="Tahoma"/>
                <a:cs typeface="Tahoma"/>
              </a:rPr>
              <a:t> </a:t>
            </a:r>
            <a:r>
              <a:rPr lang="ru-RU" sz="1200" spc="105" dirty="0" err="1">
                <a:solidFill>
                  <a:schemeClr val="bg1"/>
                </a:solidFill>
                <a:latin typeface="Tahoma"/>
                <a:cs typeface="Tahoma"/>
              </a:rPr>
              <a:t>СтопХимия</a:t>
            </a:r>
            <a:r>
              <a:rPr lang="ru-RU" sz="1200" spc="105" dirty="0">
                <a:solidFill>
                  <a:schemeClr val="bg1"/>
                </a:solidFill>
                <a:latin typeface="Tahoma"/>
                <a:cs typeface="Tahoma"/>
              </a:rPr>
              <a:t>»</a:t>
            </a:r>
            <a:endParaRPr lang="ru-RU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0260000"/>
            <a:ext cx="7560309" cy="432434"/>
          </a:xfrm>
          <a:custGeom>
            <a:avLst/>
            <a:gdLst/>
            <a:ahLst/>
            <a:cxnLst/>
            <a:rect l="l" t="t" r="r" b="b"/>
            <a:pathLst>
              <a:path w="7560309" h="432434">
                <a:moveTo>
                  <a:pt x="7560005" y="0"/>
                </a:moveTo>
                <a:lnTo>
                  <a:pt x="0" y="0"/>
                </a:lnTo>
                <a:lnTo>
                  <a:pt x="0" y="432003"/>
                </a:lnTo>
                <a:lnTo>
                  <a:pt x="7560005" y="432003"/>
                </a:lnTo>
                <a:lnTo>
                  <a:pt x="7560005" y="0"/>
                </a:lnTo>
                <a:close/>
              </a:path>
            </a:pathLst>
          </a:custGeom>
          <a:solidFill>
            <a:srgbClr val="003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046900" y="10365953"/>
            <a:ext cx="93980" cy="1854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spc="-50" dirty="0">
                <a:solidFill>
                  <a:srgbClr val="FFFFFF"/>
                </a:solidFill>
                <a:latin typeface="Tahoma"/>
                <a:cs typeface="Tahoma"/>
              </a:rPr>
              <a:t>3</a:t>
            </a:r>
            <a:endParaRPr sz="1050">
              <a:latin typeface="Tahoma"/>
              <a:cs typeface="Tahom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6276" y="6046609"/>
            <a:ext cx="3203446" cy="1911083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76276" y="8027708"/>
            <a:ext cx="3203446" cy="1799996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924274" y="6046609"/>
            <a:ext cx="3203448" cy="1911083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924274" y="8028542"/>
            <a:ext cx="3203448" cy="1798319"/>
          </a:xfrm>
          <a:prstGeom prst="rect">
            <a:avLst/>
          </a:prstGeom>
        </p:spPr>
      </p:pic>
      <p:sp>
        <p:nvSpPr>
          <p:cNvPr id="8" name="object 8"/>
          <p:cNvSpPr/>
          <p:nvPr/>
        </p:nvSpPr>
        <p:spPr>
          <a:xfrm>
            <a:off x="756005" y="4159961"/>
            <a:ext cx="79375" cy="79375"/>
          </a:xfrm>
          <a:custGeom>
            <a:avLst/>
            <a:gdLst/>
            <a:ahLst/>
            <a:cxnLst/>
            <a:rect l="l" t="t" r="r" b="b"/>
            <a:pathLst>
              <a:path w="79375" h="79375">
                <a:moveTo>
                  <a:pt x="79197" y="0"/>
                </a:moveTo>
                <a:lnTo>
                  <a:pt x="0" y="0"/>
                </a:lnTo>
                <a:lnTo>
                  <a:pt x="0" y="79197"/>
                </a:lnTo>
                <a:lnTo>
                  <a:pt x="79197" y="79197"/>
                </a:lnTo>
                <a:lnTo>
                  <a:pt x="79197" y="0"/>
                </a:lnTo>
                <a:close/>
              </a:path>
            </a:pathLst>
          </a:custGeom>
          <a:solidFill>
            <a:srgbClr val="003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36002" y="4312361"/>
            <a:ext cx="79375" cy="79375"/>
          </a:xfrm>
          <a:custGeom>
            <a:avLst/>
            <a:gdLst/>
            <a:ahLst/>
            <a:cxnLst/>
            <a:rect l="l" t="t" r="r" b="b"/>
            <a:pathLst>
              <a:path w="79375" h="79375">
                <a:moveTo>
                  <a:pt x="79197" y="0"/>
                </a:moveTo>
                <a:lnTo>
                  <a:pt x="0" y="0"/>
                </a:lnTo>
                <a:lnTo>
                  <a:pt x="0" y="79197"/>
                </a:lnTo>
                <a:lnTo>
                  <a:pt x="79197" y="79197"/>
                </a:lnTo>
                <a:lnTo>
                  <a:pt x="79197" y="0"/>
                </a:lnTo>
                <a:close/>
              </a:path>
            </a:pathLst>
          </a:custGeom>
          <a:solidFill>
            <a:srgbClr val="D5E0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36002" y="4464761"/>
            <a:ext cx="79375" cy="79375"/>
          </a:xfrm>
          <a:custGeom>
            <a:avLst/>
            <a:gdLst/>
            <a:ahLst/>
            <a:cxnLst/>
            <a:rect l="l" t="t" r="r" b="b"/>
            <a:pathLst>
              <a:path w="79375" h="79375">
                <a:moveTo>
                  <a:pt x="79197" y="0"/>
                </a:moveTo>
                <a:lnTo>
                  <a:pt x="0" y="0"/>
                </a:lnTo>
                <a:lnTo>
                  <a:pt x="0" y="79197"/>
                </a:lnTo>
                <a:lnTo>
                  <a:pt x="79197" y="79197"/>
                </a:lnTo>
                <a:lnTo>
                  <a:pt x="79197" y="0"/>
                </a:lnTo>
                <a:close/>
              </a:path>
            </a:pathLst>
          </a:custGeom>
          <a:solidFill>
            <a:srgbClr val="D5E0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36002" y="4617161"/>
            <a:ext cx="79375" cy="79375"/>
          </a:xfrm>
          <a:custGeom>
            <a:avLst/>
            <a:gdLst/>
            <a:ahLst/>
            <a:cxnLst/>
            <a:rect l="l" t="t" r="r" b="b"/>
            <a:pathLst>
              <a:path w="79375" h="79375">
                <a:moveTo>
                  <a:pt x="79197" y="0"/>
                </a:moveTo>
                <a:lnTo>
                  <a:pt x="0" y="0"/>
                </a:lnTo>
                <a:lnTo>
                  <a:pt x="0" y="79197"/>
                </a:lnTo>
                <a:lnTo>
                  <a:pt x="79197" y="79197"/>
                </a:lnTo>
                <a:lnTo>
                  <a:pt x="79197" y="0"/>
                </a:lnTo>
                <a:close/>
              </a:path>
            </a:pathLst>
          </a:custGeom>
          <a:solidFill>
            <a:srgbClr val="D5E0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36002" y="4769561"/>
            <a:ext cx="79375" cy="79375"/>
          </a:xfrm>
          <a:custGeom>
            <a:avLst/>
            <a:gdLst/>
            <a:ahLst/>
            <a:cxnLst/>
            <a:rect l="l" t="t" r="r" b="b"/>
            <a:pathLst>
              <a:path w="79375" h="79375">
                <a:moveTo>
                  <a:pt x="79197" y="0"/>
                </a:moveTo>
                <a:lnTo>
                  <a:pt x="0" y="0"/>
                </a:lnTo>
                <a:lnTo>
                  <a:pt x="0" y="79197"/>
                </a:lnTo>
                <a:lnTo>
                  <a:pt x="79197" y="79197"/>
                </a:lnTo>
                <a:lnTo>
                  <a:pt x="79197" y="0"/>
                </a:lnTo>
                <a:close/>
              </a:path>
            </a:pathLst>
          </a:custGeom>
          <a:solidFill>
            <a:srgbClr val="D5E0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56005" y="4921961"/>
            <a:ext cx="79375" cy="79375"/>
          </a:xfrm>
          <a:custGeom>
            <a:avLst/>
            <a:gdLst/>
            <a:ahLst/>
            <a:cxnLst/>
            <a:rect l="l" t="t" r="r" b="b"/>
            <a:pathLst>
              <a:path w="79375" h="79375">
                <a:moveTo>
                  <a:pt x="79197" y="0"/>
                </a:moveTo>
                <a:lnTo>
                  <a:pt x="0" y="0"/>
                </a:lnTo>
                <a:lnTo>
                  <a:pt x="0" y="79197"/>
                </a:lnTo>
                <a:lnTo>
                  <a:pt x="79197" y="79197"/>
                </a:lnTo>
                <a:lnTo>
                  <a:pt x="79197" y="0"/>
                </a:lnTo>
                <a:close/>
              </a:path>
            </a:pathLst>
          </a:custGeom>
          <a:solidFill>
            <a:srgbClr val="003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36002" y="5074361"/>
            <a:ext cx="79375" cy="79375"/>
          </a:xfrm>
          <a:custGeom>
            <a:avLst/>
            <a:gdLst/>
            <a:ahLst/>
            <a:cxnLst/>
            <a:rect l="l" t="t" r="r" b="b"/>
            <a:pathLst>
              <a:path w="79375" h="79375">
                <a:moveTo>
                  <a:pt x="79197" y="0"/>
                </a:moveTo>
                <a:lnTo>
                  <a:pt x="0" y="0"/>
                </a:lnTo>
                <a:lnTo>
                  <a:pt x="0" y="79197"/>
                </a:lnTo>
                <a:lnTo>
                  <a:pt x="79197" y="79197"/>
                </a:lnTo>
                <a:lnTo>
                  <a:pt x="79197" y="0"/>
                </a:lnTo>
                <a:close/>
              </a:path>
            </a:pathLst>
          </a:custGeom>
          <a:solidFill>
            <a:srgbClr val="D5E0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36002" y="5226761"/>
            <a:ext cx="79375" cy="79375"/>
          </a:xfrm>
          <a:custGeom>
            <a:avLst/>
            <a:gdLst/>
            <a:ahLst/>
            <a:cxnLst/>
            <a:rect l="l" t="t" r="r" b="b"/>
            <a:pathLst>
              <a:path w="79375" h="79375">
                <a:moveTo>
                  <a:pt x="79197" y="0"/>
                </a:moveTo>
                <a:lnTo>
                  <a:pt x="0" y="0"/>
                </a:lnTo>
                <a:lnTo>
                  <a:pt x="0" y="79197"/>
                </a:lnTo>
                <a:lnTo>
                  <a:pt x="79197" y="79197"/>
                </a:lnTo>
                <a:lnTo>
                  <a:pt x="79197" y="0"/>
                </a:lnTo>
                <a:close/>
              </a:path>
            </a:pathLst>
          </a:custGeom>
          <a:solidFill>
            <a:srgbClr val="D5E0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36002" y="5379161"/>
            <a:ext cx="79375" cy="79375"/>
          </a:xfrm>
          <a:custGeom>
            <a:avLst/>
            <a:gdLst/>
            <a:ahLst/>
            <a:cxnLst/>
            <a:rect l="l" t="t" r="r" b="b"/>
            <a:pathLst>
              <a:path w="79375" h="79375">
                <a:moveTo>
                  <a:pt x="79197" y="0"/>
                </a:moveTo>
                <a:lnTo>
                  <a:pt x="0" y="0"/>
                </a:lnTo>
                <a:lnTo>
                  <a:pt x="0" y="79197"/>
                </a:lnTo>
                <a:lnTo>
                  <a:pt x="79197" y="79197"/>
                </a:lnTo>
                <a:lnTo>
                  <a:pt x="79197" y="0"/>
                </a:lnTo>
                <a:close/>
              </a:path>
            </a:pathLst>
          </a:custGeom>
          <a:solidFill>
            <a:srgbClr val="D5E0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936002" y="5531561"/>
            <a:ext cx="79375" cy="79375"/>
          </a:xfrm>
          <a:custGeom>
            <a:avLst/>
            <a:gdLst/>
            <a:ahLst/>
            <a:cxnLst/>
            <a:rect l="l" t="t" r="r" b="b"/>
            <a:pathLst>
              <a:path w="79375" h="79375">
                <a:moveTo>
                  <a:pt x="79197" y="0"/>
                </a:moveTo>
                <a:lnTo>
                  <a:pt x="0" y="0"/>
                </a:lnTo>
                <a:lnTo>
                  <a:pt x="0" y="79197"/>
                </a:lnTo>
                <a:lnTo>
                  <a:pt x="79197" y="79197"/>
                </a:lnTo>
                <a:lnTo>
                  <a:pt x="79197" y="0"/>
                </a:lnTo>
                <a:close/>
              </a:path>
            </a:pathLst>
          </a:custGeom>
          <a:solidFill>
            <a:srgbClr val="D5E0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835380" y="3735411"/>
            <a:ext cx="6187006" cy="22647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29"/>
              </a:spcBef>
            </a:pPr>
            <a:endParaRPr sz="8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1400" b="1" spc="-85" dirty="0">
                <a:solidFill>
                  <a:srgbClr val="003E7E"/>
                </a:solidFill>
                <a:latin typeface="Century Gothic"/>
                <a:cs typeface="Century Gothic"/>
              </a:rPr>
              <a:t>На</a:t>
            </a:r>
            <a:r>
              <a:rPr sz="1400" b="1" spc="-100" dirty="0">
                <a:solidFill>
                  <a:srgbClr val="003E7E"/>
                </a:solidFill>
                <a:latin typeface="Century Gothic"/>
                <a:cs typeface="Century Gothic"/>
              </a:rPr>
              <a:t> </a:t>
            </a:r>
            <a:r>
              <a:rPr sz="1400" b="1" spc="-85" dirty="0">
                <a:solidFill>
                  <a:srgbClr val="003E7E"/>
                </a:solidFill>
                <a:latin typeface="Century Gothic"/>
                <a:cs typeface="Century Gothic"/>
              </a:rPr>
              <a:t>уровне</a:t>
            </a:r>
            <a:r>
              <a:rPr sz="1400" b="1" spc="-95" dirty="0">
                <a:solidFill>
                  <a:srgbClr val="003E7E"/>
                </a:solidFill>
                <a:latin typeface="Century Gothic"/>
                <a:cs typeface="Century Gothic"/>
              </a:rPr>
              <a:t> </a:t>
            </a:r>
            <a:r>
              <a:rPr sz="1400" b="1" spc="-10" dirty="0">
                <a:solidFill>
                  <a:srgbClr val="003E7E"/>
                </a:solidFill>
                <a:latin typeface="Century Gothic"/>
                <a:cs typeface="Century Gothic"/>
              </a:rPr>
              <a:t>растения</a:t>
            </a:r>
            <a:endParaRPr sz="1400" dirty="0">
              <a:latin typeface="Century Gothic"/>
              <a:cs typeface="Century Gothic"/>
            </a:endParaRPr>
          </a:p>
          <a:p>
            <a:pPr marL="372110" marR="674370" indent="-360045">
              <a:lnSpc>
                <a:spcPct val="100000"/>
              </a:lnSpc>
            </a:pPr>
            <a:r>
              <a:rPr lang="ru-RU" sz="1000" spc="-55" dirty="0">
                <a:latin typeface="Tahoma"/>
                <a:cs typeface="Tahoma"/>
              </a:rPr>
              <a:t>   </a:t>
            </a:r>
            <a:r>
              <a:rPr sz="1000" spc="-55" dirty="0" err="1">
                <a:latin typeface="Tahoma"/>
                <a:cs typeface="Tahoma"/>
              </a:rPr>
              <a:t>Положительное</a:t>
            </a:r>
            <a:r>
              <a:rPr sz="1000" spc="-110" dirty="0">
                <a:latin typeface="Tahoma"/>
                <a:cs typeface="Tahoma"/>
              </a:rPr>
              <a:t> </a:t>
            </a:r>
            <a:r>
              <a:rPr sz="1000" spc="-50" dirty="0">
                <a:latin typeface="Tahoma"/>
                <a:cs typeface="Tahoma"/>
              </a:rPr>
              <a:t>влияние</a:t>
            </a:r>
            <a:r>
              <a:rPr sz="1000" spc="-110" dirty="0">
                <a:latin typeface="Tahoma"/>
                <a:cs typeface="Tahoma"/>
              </a:rPr>
              <a:t> </a:t>
            </a:r>
            <a:r>
              <a:rPr sz="1000" spc="-55" dirty="0">
                <a:latin typeface="Tahoma"/>
                <a:cs typeface="Tahoma"/>
              </a:rPr>
              <a:t>на</a:t>
            </a:r>
            <a:r>
              <a:rPr sz="1000" spc="-110" dirty="0">
                <a:latin typeface="Tahoma"/>
                <a:cs typeface="Tahoma"/>
              </a:rPr>
              <a:t> </a:t>
            </a:r>
            <a:r>
              <a:rPr sz="1000" spc="-45" dirty="0">
                <a:latin typeface="Tahoma"/>
                <a:cs typeface="Tahoma"/>
              </a:rPr>
              <a:t>процессы</a:t>
            </a:r>
            <a:r>
              <a:rPr sz="1000" spc="-110" dirty="0">
                <a:latin typeface="Tahoma"/>
                <a:cs typeface="Tahoma"/>
              </a:rPr>
              <a:t> </a:t>
            </a:r>
            <a:r>
              <a:rPr sz="1000" spc="-45" dirty="0">
                <a:latin typeface="Tahoma"/>
                <a:cs typeface="Tahoma"/>
              </a:rPr>
              <a:t>роста</a:t>
            </a:r>
            <a:r>
              <a:rPr sz="1000" spc="-110" dirty="0">
                <a:latin typeface="Tahoma"/>
                <a:cs typeface="Tahoma"/>
              </a:rPr>
              <a:t> </a:t>
            </a:r>
            <a:r>
              <a:rPr sz="1000" spc="-55" dirty="0">
                <a:latin typeface="Tahoma"/>
                <a:cs typeface="Tahoma"/>
              </a:rPr>
              <a:t>растения</a:t>
            </a:r>
            <a:r>
              <a:rPr sz="1000" spc="-110" dirty="0">
                <a:latin typeface="Tahoma"/>
                <a:cs typeface="Tahoma"/>
              </a:rPr>
              <a:t> </a:t>
            </a:r>
            <a:r>
              <a:rPr sz="1000" spc="-55" dirty="0">
                <a:latin typeface="Tahoma"/>
                <a:cs typeface="Tahoma"/>
              </a:rPr>
              <a:t>на</a:t>
            </a:r>
            <a:r>
              <a:rPr sz="1000" spc="-110" dirty="0">
                <a:latin typeface="Tahoma"/>
                <a:cs typeface="Tahoma"/>
              </a:rPr>
              <a:t> </a:t>
            </a:r>
            <a:r>
              <a:rPr sz="1000" spc="-55" dirty="0">
                <a:latin typeface="Tahoma"/>
                <a:cs typeface="Tahoma"/>
              </a:rPr>
              <a:t>всех</a:t>
            </a:r>
            <a:r>
              <a:rPr sz="1000" spc="-110" dirty="0">
                <a:latin typeface="Tahoma"/>
                <a:cs typeface="Tahoma"/>
              </a:rPr>
              <a:t> </a:t>
            </a:r>
            <a:r>
              <a:rPr sz="1000" spc="-70" dirty="0">
                <a:latin typeface="Tahoma"/>
                <a:cs typeface="Tahoma"/>
              </a:rPr>
              <a:t>этапах</a:t>
            </a:r>
            <a:r>
              <a:rPr sz="1000" spc="-110" dirty="0">
                <a:latin typeface="Tahoma"/>
                <a:cs typeface="Tahoma"/>
              </a:rPr>
              <a:t> </a:t>
            </a:r>
            <a:r>
              <a:rPr sz="1000" spc="-50" dirty="0">
                <a:latin typeface="Tahoma"/>
                <a:cs typeface="Tahoma"/>
              </a:rPr>
              <a:t>органогенеза: </a:t>
            </a:r>
            <a:r>
              <a:rPr sz="1000" spc="-60" dirty="0">
                <a:latin typeface="Tahoma"/>
                <a:cs typeface="Tahoma"/>
              </a:rPr>
              <a:t>вегетативный</a:t>
            </a:r>
            <a:r>
              <a:rPr sz="1000" spc="-85" dirty="0">
                <a:latin typeface="Tahoma"/>
                <a:cs typeface="Tahoma"/>
              </a:rPr>
              <a:t> </a:t>
            </a:r>
            <a:r>
              <a:rPr sz="1000" spc="-10" dirty="0">
                <a:latin typeface="Tahoma"/>
                <a:cs typeface="Tahoma"/>
              </a:rPr>
              <a:t>рост:</a:t>
            </a:r>
            <a:endParaRPr sz="1000" dirty="0">
              <a:latin typeface="Tahoma"/>
              <a:cs typeface="Tahoma"/>
            </a:endParaRPr>
          </a:p>
          <a:p>
            <a:pPr marL="552450" marR="3783965" algn="l">
              <a:lnSpc>
                <a:spcPct val="100000"/>
              </a:lnSpc>
            </a:pPr>
            <a:r>
              <a:rPr sz="1000" spc="-50" dirty="0">
                <a:latin typeface="Tahoma"/>
                <a:cs typeface="Tahoma"/>
              </a:rPr>
              <a:t>Прорастание рост</a:t>
            </a:r>
            <a:r>
              <a:rPr sz="1000" spc="-135" dirty="0">
                <a:latin typeface="Tahoma"/>
                <a:cs typeface="Tahoma"/>
              </a:rPr>
              <a:t> </a:t>
            </a:r>
            <a:r>
              <a:rPr sz="1000" spc="-35" dirty="0">
                <a:latin typeface="Tahoma"/>
                <a:cs typeface="Tahoma"/>
              </a:rPr>
              <a:t>побегов</a:t>
            </a:r>
            <a:endParaRPr sz="1000" dirty="0">
              <a:latin typeface="Tahoma"/>
              <a:cs typeface="Tahoma"/>
            </a:endParaRPr>
          </a:p>
          <a:p>
            <a:pPr marL="552450" marR="2952750" indent="-635">
              <a:lnSpc>
                <a:spcPct val="100000"/>
              </a:lnSpc>
            </a:pPr>
            <a:r>
              <a:rPr sz="1000" spc="-50" dirty="0">
                <a:latin typeface="Tahoma"/>
                <a:cs typeface="Tahoma"/>
              </a:rPr>
              <a:t>рост</a:t>
            </a:r>
            <a:r>
              <a:rPr sz="1000" spc="-114" dirty="0">
                <a:latin typeface="Tahoma"/>
                <a:cs typeface="Tahoma"/>
              </a:rPr>
              <a:t> </a:t>
            </a:r>
            <a:r>
              <a:rPr sz="1000" spc="-55" dirty="0">
                <a:latin typeface="Tahoma"/>
                <a:cs typeface="Tahoma"/>
              </a:rPr>
              <a:t>обрастающих</a:t>
            </a:r>
            <a:r>
              <a:rPr sz="1000" spc="-114" dirty="0">
                <a:latin typeface="Tahoma"/>
                <a:cs typeface="Tahoma"/>
              </a:rPr>
              <a:t> </a:t>
            </a:r>
            <a:r>
              <a:rPr sz="1000" spc="-45" dirty="0" err="1">
                <a:latin typeface="Tahoma"/>
                <a:cs typeface="Tahoma"/>
              </a:rPr>
              <a:t>корешков</a:t>
            </a:r>
            <a:r>
              <a:rPr sz="1000" spc="-45" dirty="0">
                <a:latin typeface="Tahoma"/>
                <a:cs typeface="Tahoma"/>
              </a:rPr>
              <a:t> </a:t>
            </a:r>
            <a:endParaRPr lang="ru-RU" sz="1000" spc="-45" dirty="0">
              <a:latin typeface="Tahoma"/>
              <a:cs typeface="Tahoma"/>
            </a:endParaRPr>
          </a:p>
          <a:p>
            <a:pPr marL="552450" marR="2952750" indent="-635">
              <a:lnSpc>
                <a:spcPct val="100000"/>
              </a:lnSpc>
            </a:pPr>
            <a:r>
              <a:rPr sz="1000" spc="-45" dirty="0" err="1">
                <a:latin typeface="Tahoma"/>
                <a:cs typeface="Tahoma"/>
              </a:rPr>
              <a:t>Боковое</a:t>
            </a:r>
            <a:r>
              <a:rPr lang="ru-RU" sz="1000" spc="-45" dirty="0">
                <a:latin typeface="Tahoma"/>
                <a:cs typeface="Tahoma"/>
              </a:rPr>
              <a:t>  </a:t>
            </a:r>
            <a:r>
              <a:rPr sz="1000" spc="-10" dirty="0" err="1">
                <a:latin typeface="Tahoma"/>
                <a:cs typeface="Tahoma"/>
              </a:rPr>
              <a:t>ветвление</a:t>
            </a:r>
            <a:endParaRPr sz="1000" dirty="0">
              <a:latin typeface="Tahoma"/>
              <a:cs typeface="Tahoma"/>
            </a:endParaRPr>
          </a:p>
          <a:p>
            <a:pPr marL="552450" marR="3482975" indent="-180340">
              <a:lnSpc>
                <a:spcPct val="100000"/>
              </a:lnSpc>
            </a:pPr>
            <a:r>
              <a:rPr lang="ru-RU" sz="1000" spc="-60" dirty="0">
                <a:latin typeface="Tahoma"/>
                <a:cs typeface="Tahoma"/>
              </a:rPr>
              <a:t>      Г</a:t>
            </a:r>
            <a:r>
              <a:rPr sz="1000" spc="-60" dirty="0" err="1">
                <a:latin typeface="Tahoma"/>
                <a:cs typeface="Tahoma"/>
              </a:rPr>
              <a:t>енеративный</a:t>
            </a:r>
            <a:r>
              <a:rPr sz="1000" spc="-45" dirty="0">
                <a:latin typeface="Tahoma"/>
                <a:cs typeface="Tahoma"/>
              </a:rPr>
              <a:t> </a:t>
            </a:r>
            <a:r>
              <a:rPr sz="1000" spc="-10" dirty="0">
                <a:latin typeface="Tahoma"/>
                <a:cs typeface="Tahoma"/>
              </a:rPr>
              <a:t>рост: </a:t>
            </a:r>
            <a:endParaRPr lang="ru-RU" sz="1000" spc="-10" dirty="0">
              <a:latin typeface="Tahoma"/>
              <a:cs typeface="Tahoma"/>
            </a:endParaRPr>
          </a:p>
          <a:p>
            <a:pPr marL="552450" marR="3482975" indent="-180340">
              <a:lnSpc>
                <a:spcPct val="100000"/>
              </a:lnSpc>
            </a:pPr>
            <a:r>
              <a:rPr sz="1000" spc="-55" dirty="0" err="1">
                <a:latin typeface="Tahoma"/>
                <a:cs typeface="Tahoma"/>
              </a:rPr>
              <a:t>Количество</a:t>
            </a:r>
            <a:r>
              <a:rPr sz="1000" spc="-90" dirty="0">
                <a:latin typeface="Tahoma"/>
                <a:cs typeface="Tahoma"/>
              </a:rPr>
              <a:t> </a:t>
            </a:r>
            <a:r>
              <a:rPr sz="1000" spc="-60" dirty="0" err="1">
                <a:latin typeface="Tahoma"/>
                <a:cs typeface="Tahoma"/>
              </a:rPr>
              <a:t>цветов</a:t>
            </a:r>
            <a:endParaRPr lang="ru-RU" sz="1000" dirty="0">
              <a:latin typeface="Tahoma"/>
              <a:cs typeface="Tahoma"/>
            </a:endParaRPr>
          </a:p>
          <a:p>
            <a:pPr marL="552450" marR="3482975" indent="-180340">
              <a:lnSpc>
                <a:spcPct val="100000"/>
              </a:lnSpc>
            </a:pPr>
            <a:r>
              <a:rPr sz="1000" spc="-55" dirty="0" err="1">
                <a:latin typeface="Tahoma"/>
                <a:cs typeface="Tahoma"/>
              </a:rPr>
              <a:t>Количество</a:t>
            </a:r>
            <a:r>
              <a:rPr sz="1000" spc="-100" dirty="0">
                <a:latin typeface="Tahoma"/>
                <a:cs typeface="Tahoma"/>
              </a:rPr>
              <a:t> </a:t>
            </a:r>
            <a:r>
              <a:rPr sz="1000" spc="-60" dirty="0">
                <a:latin typeface="Tahoma"/>
                <a:cs typeface="Tahoma"/>
              </a:rPr>
              <a:t>плодов,</a:t>
            </a:r>
            <a:r>
              <a:rPr sz="1000" spc="-95" dirty="0">
                <a:latin typeface="Tahoma"/>
                <a:cs typeface="Tahoma"/>
              </a:rPr>
              <a:t> </a:t>
            </a:r>
            <a:r>
              <a:rPr sz="1000" spc="-70" dirty="0">
                <a:latin typeface="Tahoma"/>
                <a:cs typeface="Tahoma"/>
              </a:rPr>
              <a:t>ягод,</a:t>
            </a:r>
            <a:r>
              <a:rPr sz="1000" spc="-95" dirty="0">
                <a:latin typeface="Tahoma"/>
                <a:cs typeface="Tahoma"/>
              </a:rPr>
              <a:t> </a:t>
            </a:r>
            <a:r>
              <a:rPr sz="1000" spc="-55" dirty="0" err="1">
                <a:latin typeface="Tahoma"/>
                <a:cs typeface="Tahoma"/>
              </a:rPr>
              <a:t>бобов</a:t>
            </a:r>
            <a:r>
              <a:rPr sz="1000" spc="-55" dirty="0">
                <a:latin typeface="Tahoma"/>
                <a:cs typeface="Tahoma"/>
              </a:rPr>
              <a:t>,</a:t>
            </a:r>
            <a:r>
              <a:rPr lang="ru-RU" sz="1000" spc="-55" dirty="0">
                <a:latin typeface="Tahoma"/>
                <a:cs typeface="Tahoma"/>
              </a:rPr>
              <a:t> с</a:t>
            </a:r>
            <a:r>
              <a:rPr sz="1000" spc="-60" dirty="0" err="1">
                <a:latin typeface="Tahoma"/>
                <a:cs typeface="Tahoma"/>
              </a:rPr>
              <a:t>тручков</a:t>
            </a:r>
            <a:r>
              <a:rPr sz="1000" spc="-60" dirty="0">
                <a:latin typeface="Tahoma"/>
                <a:cs typeface="Tahoma"/>
              </a:rPr>
              <a:t>,</a:t>
            </a:r>
            <a:r>
              <a:rPr lang="ru-RU" sz="1000" spc="-60" dirty="0">
                <a:latin typeface="Tahoma"/>
                <a:cs typeface="Tahoma"/>
              </a:rPr>
              <a:t> колосков</a:t>
            </a:r>
            <a:r>
              <a:rPr sz="1000" spc="-95" dirty="0">
                <a:latin typeface="Tahoma"/>
                <a:cs typeface="Tahoma"/>
              </a:rPr>
              <a:t> </a:t>
            </a:r>
            <a:endParaRPr lang="ru-RU" sz="1000" spc="-95" dirty="0">
              <a:latin typeface="Tahoma"/>
              <a:cs typeface="Tahoma"/>
            </a:endParaRPr>
          </a:p>
          <a:p>
            <a:pPr marL="552450" marR="3482975" indent="-180340">
              <a:lnSpc>
                <a:spcPct val="100000"/>
              </a:lnSpc>
            </a:pPr>
            <a:r>
              <a:rPr sz="1000" spc="-50" dirty="0" err="1">
                <a:latin typeface="Tahoma"/>
                <a:cs typeface="Tahoma"/>
              </a:rPr>
              <a:t>Прорастание</a:t>
            </a:r>
            <a:r>
              <a:rPr sz="1000" spc="-90" dirty="0">
                <a:latin typeface="Tahoma"/>
                <a:cs typeface="Tahoma"/>
              </a:rPr>
              <a:t> </a:t>
            </a:r>
            <a:r>
              <a:rPr sz="1000" spc="-10" dirty="0" err="1">
                <a:latin typeface="Tahoma"/>
                <a:cs typeface="Tahoma"/>
              </a:rPr>
              <a:t>семян</a:t>
            </a:r>
            <a:r>
              <a:rPr lang="ru-RU" sz="1000" spc="-10" dirty="0">
                <a:latin typeface="Tahoma"/>
                <a:cs typeface="Tahoma"/>
              </a:rPr>
              <a:t>  а</a:t>
            </a:r>
            <a:r>
              <a:rPr sz="1000" spc="-45" dirty="0" err="1">
                <a:latin typeface="Tahoma"/>
                <a:cs typeface="Tahoma"/>
              </a:rPr>
              <a:t>ккумуляция</a:t>
            </a:r>
            <a:r>
              <a:rPr lang="ru-RU" sz="1000" spc="-45" dirty="0">
                <a:latin typeface="Tahoma"/>
                <a:cs typeface="Tahoma"/>
              </a:rPr>
              <a:t>  </a:t>
            </a:r>
            <a:r>
              <a:rPr sz="1000" spc="-50" dirty="0" err="1">
                <a:latin typeface="Tahoma"/>
                <a:cs typeface="Tahoma"/>
              </a:rPr>
              <a:t>биомассы</a:t>
            </a:r>
            <a:r>
              <a:rPr sz="1000" spc="-95" dirty="0">
                <a:latin typeface="Tahoma"/>
                <a:cs typeface="Tahoma"/>
              </a:rPr>
              <a:t> </a:t>
            </a:r>
            <a:r>
              <a:rPr lang="ru-RU" sz="1000" spc="-95" dirty="0">
                <a:latin typeface="Tahoma"/>
                <a:cs typeface="Tahoma"/>
              </a:rPr>
              <a:t> </a:t>
            </a:r>
            <a:r>
              <a:rPr sz="1000" spc="-20" dirty="0">
                <a:latin typeface="Tahoma"/>
                <a:cs typeface="Tahoma"/>
              </a:rPr>
              <a:t>и</a:t>
            </a:r>
            <a:r>
              <a:rPr sz="1000" spc="-100" dirty="0">
                <a:latin typeface="Tahoma"/>
                <a:cs typeface="Tahoma"/>
              </a:rPr>
              <a:t> </a:t>
            </a:r>
            <a:r>
              <a:rPr sz="1000" spc="-55" dirty="0" err="1">
                <a:latin typeface="Tahoma"/>
                <a:cs typeface="Tahoma"/>
              </a:rPr>
              <a:t>повышение</a:t>
            </a:r>
            <a:r>
              <a:rPr sz="1000" spc="-95" dirty="0">
                <a:latin typeface="Tahoma"/>
                <a:cs typeface="Tahoma"/>
              </a:rPr>
              <a:t> </a:t>
            </a:r>
            <a:r>
              <a:rPr sz="1000" spc="-10" dirty="0" err="1">
                <a:latin typeface="Tahoma"/>
                <a:cs typeface="Tahoma"/>
              </a:rPr>
              <a:t>плодоношения</a:t>
            </a:r>
            <a:r>
              <a:rPr lang="ru-RU" sz="1000" spc="-10" dirty="0">
                <a:latin typeface="Tahoma"/>
                <a:cs typeface="Tahoma"/>
              </a:rPr>
              <a:t> </a:t>
            </a:r>
            <a:endParaRPr lang="ru-RU" sz="10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980"/>
              </a:spcBef>
            </a:pPr>
            <a:r>
              <a:rPr lang="ru-RU" sz="1600" b="1" spc="10" dirty="0">
                <a:solidFill>
                  <a:srgbClr val="003E7E"/>
                </a:solidFill>
                <a:latin typeface="Calibri"/>
                <a:cs typeface="Calibri"/>
              </a:rPr>
              <a:t>Действие</a:t>
            </a:r>
            <a:r>
              <a:rPr lang="ru-RU" sz="1600" b="1" spc="70" dirty="0">
                <a:solidFill>
                  <a:srgbClr val="003E7E"/>
                </a:solidFill>
                <a:latin typeface="Calibri"/>
                <a:cs typeface="Calibri"/>
              </a:rPr>
              <a:t> </a:t>
            </a:r>
            <a:r>
              <a:rPr lang="ru-RU" sz="1600" b="1" dirty="0">
                <a:solidFill>
                  <a:srgbClr val="003E7E"/>
                </a:solidFill>
                <a:latin typeface="Calibri"/>
                <a:cs typeface="Calibri"/>
              </a:rPr>
              <a:t>Атоник </a:t>
            </a:r>
            <a:r>
              <a:rPr lang="ru-RU" sz="1600" b="1" spc="10" dirty="0">
                <a:solidFill>
                  <a:srgbClr val="003E7E"/>
                </a:solidFill>
                <a:latin typeface="Calibri"/>
                <a:cs typeface="Calibri"/>
              </a:rPr>
              <a:t>на</a:t>
            </a:r>
            <a:r>
              <a:rPr lang="ru-RU" sz="1600" b="1" spc="75" dirty="0">
                <a:solidFill>
                  <a:srgbClr val="003E7E"/>
                </a:solidFill>
                <a:latin typeface="Calibri"/>
                <a:cs typeface="Calibri"/>
              </a:rPr>
              <a:t> </a:t>
            </a:r>
            <a:r>
              <a:rPr lang="ru-RU" sz="1600" b="1" spc="10" dirty="0">
                <a:solidFill>
                  <a:srgbClr val="003E7E"/>
                </a:solidFill>
                <a:latin typeface="Calibri"/>
                <a:cs typeface="Calibri"/>
              </a:rPr>
              <a:t>восстановление</a:t>
            </a:r>
            <a:r>
              <a:rPr lang="ru-RU" sz="1600" b="1" spc="75" dirty="0">
                <a:solidFill>
                  <a:srgbClr val="003E7E"/>
                </a:solidFill>
                <a:latin typeface="Calibri"/>
                <a:cs typeface="Calibri"/>
              </a:rPr>
              <a:t> </a:t>
            </a:r>
            <a:r>
              <a:rPr lang="ru-RU" sz="1600" b="1" spc="10" dirty="0">
                <a:solidFill>
                  <a:srgbClr val="003E7E"/>
                </a:solidFill>
                <a:latin typeface="Calibri"/>
                <a:cs typeface="Calibri"/>
              </a:rPr>
              <a:t>плодовых</a:t>
            </a:r>
            <a:r>
              <a:rPr lang="ru-RU" sz="1600" b="1" spc="75" dirty="0">
                <a:solidFill>
                  <a:srgbClr val="003E7E"/>
                </a:solidFill>
                <a:latin typeface="Calibri"/>
                <a:cs typeface="Calibri"/>
              </a:rPr>
              <a:t> </a:t>
            </a:r>
            <a:r>
              <a:rPr lang="ru-RU" sz="1600" b="1" spc="10" dirty="0">
                <a:solidFill>
                  <a:srgbClr val="003E7E"/>
                </a:solidFill>
                <a:latin typeface="Calibri"/>
                <a:cs typeface="Calibri"/>
              </a:rPr>
              <a:t>после</a:t>
            </a:r>
            <a:r>
              <a:rPr lang="ru-RU" sz="1600" b="1" spc="75" dirty="0">
                <a:solidFill>
                  <a:srgbClr val="003E7E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>
                <a:solidFill>
                  <a:srgbClr val="003E7E"/>
                </a:solidFill>
                <a:latin typeface="Calibri"/>
                <a:cs typeface="Calibri"/>
              </a:rPr>
              <a:t>заморозков</a:t>
            </a:r>
            <a:endParaRPr lang="ru-RU" sz="1600" dirty="0">
              <a:latin typeface="Calibri"/>
              <a:cs typeface="Calibri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1065355" y="841718"/>
            <a:ext cx="4739640" cy="2230755"/>
            <a:chOff x="1065355" y="841718"/>
            <a:chExt cx="4739640" cy="2230755"/>
          </a:xfrm>
        </p:grpSpPr>
        <p:sp>
          <p:nvSpPr>
            <p:cNvPr id="20" name="object 20"/>
            <p:cNvSpPr/>
            <p:nvPr/>
          </p:nvSpPr>
          <p:spPr>
            <a:xfrm>
              <a:off x="1101331" y="877697"/>
              <a:ext cx="4697095" cy="1997710"/>
            </a:xfrm>
            <a:custGeom>
              <a:avLst/>
              <a:gdLst/>
              <a:ahLst/>
              <a:cxnLst/>
              <a:rect l="l" t="t" r="r" b="b"/>
              <a:pathLst>
                <a:path w="4697095" h="1997710">
                  <a:moveTo>
                    <a:pt x="4697056" y="0"/>
                  </a:moveTo>
                  <a:lnTo>
                    <a:pt x="0" y="0"/>
                  </a:lnTo>
                  <a:lnTo>
                    <a:pt x="0" y="1997113"/>
                  </a:lnTo>
                  <a:lnTo>
                    <a:pt x="4697056" y="1997113"/>
                  </a:lnTo>
                  <a:lnTo>
                    <a:pt x="4697056" y="0"/>
                  </a:lnTo>
                  <a:close/>
                </a:path>
              </a:pathLst>
            </a:custGeom>
            <a:solidFill>
              <a:srgbClr val="E2E3E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101331" y="2874809"/>
              <a:ext cx="4691380" cy="197485"/>
            </a:xfrm>
            <a:custGeom>
              <a:avLst/>
              <a:gdLst/>
              <a:ahLst/>
              <a:cxnLst/>
              <a:rect l="l" t="t" r="r" b="b"/>
              <a:pathLst>
                <a:path w="4691380" h="197485">
                  <a:moveTo>
                    <a:pt x="1282839" y="0"/>
                  </a:moveTo>
                  <a:lnTo>
                    <a:pt x="0" y="0"/>
                  </a:lnTo>
                  <a:lnTo>
                    <a:pt x="0" y="197065"/>
                  </a:lnTo>
                  <a:lnTo>
                    <a:pt x="1282839" y="197065"/>
                  </a:lnTo>
                  <a:lnTo>
                    <a:pt x="1282839" y="0"/>
                  </a:lnTo>
                  <a:close/>
                </a:path>
                <a:path w="4691380" h="197485">
                  <a:moveTo>
                    <a:pt x="2986379" y="0"/>
                  </a:moveTo>
                  <a:lnTo>
                    <a:pt x="1703336" y="0"/>
                  </a:lnTo>
                  <a:lnTo>
                    <a:pt x="1703336" y="197065"/>
                  </a:lnTo>
                  <a:lnTo>
                    <a:pt x="2986379" y="197065"/>
                  </a:lnTo>
                  <a:lnTo>
                    <a:pt x="2986379" y="0"/>
                  </a:lnTo>
                  <a:close/>
                </a:path>
                <a:path w="4691380" h="197485">
                  <a:moveTo>
                    <a:pt x="4691329" y="0"/>
                  </a:moveTo>
                  <a:lnTo>
                    <a:pt x="3411169" y="0"/>
                  </a:lnTo>
                  <a:lnTo>
                    <a:pt x="3411169" y="197065"/>
                  </a:lnTo>
                  <a:lnTo>
                    <a:pt x="4691329" y="197065"/>
                  </a:lnTo>
                  <a:lnTo>
                    <a:pt x="4691329" y="0"/>
                  </a:lnTo>
                  <a:close/>
                </a:path>
              </a:pathLst>
            </a:custGeom>
            <a:solidFill>
              <a:srgbClr val="D5E04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101335" y="1269822"/>
              <a:ext cx="4697095" cy="12065"/>
            </a:xfrm>
            <a:custGeom>
              <a:avLst/>
              <a:gdLst/>
              <a:ahLst/>
              <a:cxnLst/>
              <a:rect l="l" t="t" r="r" b="b"/>
              <a:pathLst>
                <a:path w="4697095" h="12065">
                  <a:moveTo>
                    <a:pt x="0" y="11963"/>
                  </a:moveTo>
                  <a:lnTo>
                    <a:pt x="4697056" y="11963"/>
                  </a:lnTo>
                  <a:lnTo>
                    <a:pt x="4697056" y="0"/>
                  </a:lnTo>
                  <a:lnTo>
                    <a:pt x="0" y="0"/>
                  </a:lnTo>
                  <a:lnTo>
                    <a:pt x="0" y="1196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065355" y="1239825"/>
              <a:ext cx="71945" cy="71958"/>
            </a:xfrm>
            <a:prstGeom prst="rect">
              <a:avLst/>
            </a:prstGeom>
          </p:spPr>
        </p:pic>
        <p:sp>
          <p:nvSpPr>
            <p:cNvPr id="24" name="object 24"/>
            <p:cNvSpPr/>
            <p:nvPr/>
          </p:nvSpPr>
          <p:spPr>
            <a:xfrm>
              <a:off x="1101335" y="871702"/>
              <a:ext cx="4697095" cy="12065"/>
            </a:xfrm>
            <a:custGeom>
              <a:avLst/>
              <a:gdLst/>
              <a:ahLst/>
              <a:cxnLst/>
              <a:rect l="l" t="t" r="r" b="b"/>
              <a:pathLst>
                <a:path w="4697095" h="12065">
                  <a:moveTo>
                    <a:pt x="0" y="11963"/>
                  </a:moveTo>
                  <a:lnTo>
                    <a:pt x="4697056" y="11963"/>
                  </a:lnTo>
                  <a:lnTo>
                    <a:pt x="4697056" y="0"/>
                  </a:lnTo>
                  <a:lnTo>
                    <a:pt x="0" y="0"/>
                  </a:lnTo>
                  <a:lnTo>
                    <a:pt x="0" y="1196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" name="object 2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065355" y="841718"/>
              <a:ext cx="71945" cy="71958"/>
            </a:xfrm>
            <a:prstGeom prst="rect">
              <a:avLst/>
            </a:prstGeom>
          </p:spPr>
        </p:pic>
        <p:sp>
          <p:nvSpPr>
            <p:cNvPr id="26" name="object 26"/>
            <p:cNvSpPr/>
            <p:nvPr/>
          </p:nvSpPr>
          <p:spPr>
            <a:xfrm>
              <a:off x="1101335" y="1669021"/>
              <a:ext cx="4697095" cy="12065"/>
            </a:xfrm>
            <a:custGeom>
              <a:avLst/>
              <a:gdLst/>
              <a:ahLst/>
              <a:cxnLst/>
              <a:rect l="l" t="t" r="r" b="b"/>
              <a:pathLst>
                <a:path w="4697095" h="12064">
                  <a:moveTo>
                    <a:pt x="0" y="11963"/>
                  </a:moveTo>
                  <a:lnTo>
                    <a:pt x="4697056" y="11963"/>
                  </a:lnTo>
                  <a:lnTo>
                    <a:pt x="4697056" y="0"/>
                  </a:lnTo>
                  <a:lnTo>
                    <a:pt x="0" y="0"/>
                  </a:lnTo>
                  <a:lnTo>
                    <a:pt x="0" y="1196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" name="object 2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065355" y="1639024"/>
              <a:ext cx="71945" cy="71958"/>
            </a:xfrm>
            <a:prstGeom prst="rect">
              <a:avLst/>
            </a:prstGeom>
          </p:spPr>
        </p:pic>
        <p:sp>
          <p:nvSpPr>
            <p:cNvPr id="28" name="object 28"/>
            <p:cNvSpPr/>
            <p:nvPr/>
          </p:nvSpPr>
          <p:spPr>
            <a:xfrm>
              <a:off x="1101335" y="2068233"/>
              <a:ext cx="4697095" cy="12065"/>
            </a:xfrm>
            <a:custGeom>
              <a:avLst/>
              <a:gdLst/>
              <a:ahLst/>
              <a:cxnLst/>
              <a:rect l="l" t="t" r="r" b="b"/>
              <a:pathLst>
                <a:path w="4697095" h="12064">
                  <a:moveTo>
                    <a:pt x="0" y="11963"/>
                  </a:moveTo>
                  <a:lnTo>
                    <a:pt x="4697056" y="11963"/>
                  </a:lnTo>
                  <a:lnTo>
                    <a:pt x="4697056" y="0"/>
                  </a:lnTo>
                  <a:lnTo>
                    <a:pt x="0" y="0"/>
                  </a:lnTo>
                  <a:lnTo>
                    <a:pt x="0" y="1196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" name="object 2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065355" y="2038223"/>
              <a:ext cx="71945" cy="71970"/>
            </a:xfrm>
            <a:prstGeom prst="rect">
              <a:avLst/>
            </a:prstGeom>
          </p:spPr>
        </p:pic>
        <p:sp>
          <p:nvSpPr>
            <p:cNvPr id="30" name="object 30"/>
            <p:cNvSpPr/>
            <p:nvPr/>
          </p:nvSpPr>
          <p:spPr>
            <a:xfrm>
              <a:off x="1101335" y="2473401"/>
              <a:ext cx="4697095" cy="0"/>
            </a:xfrm>
            <a:custGeom>
              <a:avLst/>
              <a:gdLst/>
              <a:ahLst/>
              <a:cxnLst/>
              <a:rect l="l" t="t" r="r" b="b"/>
              <a:pathLst>
                <a:path w="4697095">
                  <a:moveTo>
                    <a:pt x="0" y="0"/>
                  </a:moveTo>
                  <a:lnTo>
                    <a:pt x="1021711" y="0"/>
                  </a:lnTo>
                </a:path>
                <a:path w="4697095">
                  <a:moveTo>
                    <a:pt x="1104019" y="0"/>
                  </a:moveTo>
                  <a:lnTo>
                    <a:pt x="1868547" y="0"/>
                  </a:lnTo>
                </a:path>
                <a:path w="4697095">
                  <a:moveTo>
                    <a:pt x="1953192" y="0"/>
                  </a:moveTo>
                  <a:lnTo>
                    <a:pt x="2306201" y="0"/>
                  </a:lnTo>
                </a:path>
                <a:path w="4697095">
                  <a:moveTo>
                    <a:pt x="2390872" y="0"/>
                  </a:moveTo>
                  <a:lnTo>
                    <a:pt x="4697056" y="0"/>
                  </a:lnTo>
                </a:path>
              </a:pathLst>
            </a:custGeom>
            <a:ln w="11963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065355" y="2437447"/>
              <a:ext cx="71945" cy="71945"/>
            </a:xfrm>
            <a:prstGeom prst="rect">
              <a:avLst/>
            </a:prstGeom>
          </p:spPr>
        </p:pic>
        <p:sp>
          <p:nvSpPr>
            <p:cNvPr id="32" name="object 32"/>
            <p:cNvSpPr/>
            <p:nvPr/>
          </p:nvSpPr>
          <p:spPr>
            <a:xfrm>
              <a:off x="1101335" y="2868828"/>
              <a:ext cx="4697095" cy="12065"/>
            </a:xfrm>
            <a:custGeom>
              <a:avLst/>
              <a:gdLst/>
              <a:ahLst/>
              <a:cxnLst/>
              <a:rect l="l" t="t" r="r" b="b"/>
              <a:pathLst>
                <a:path w="4697095" h="12064">
                  <a:moveTo>
                    <a:pt x="0" y="11963"/>
                  </a:moveTo>
                  <a:lnTo>
                    <a:pt x="4697056" y="11963"/>
                  </a:lnTo>
                  <a:lnTo>
                    <a:pt x="4697056" y="0"/>
                  </a:lnTo>
                  <a:lnTo>
                    <a:pt x="0" y="0"/>
                  </a:lnTo>
                  <a:lnTo>
                    <a:pt x="0" y="1196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3" name="object 3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065355" y="2838843"/>
              <a:ext cx="71945" cy="71958"/>
            </a:xfrm>
            <a:prstGeom prst="rect">
              <a:avLst/>
            </a:prstGeom>
          </p:spPr>
        </p:pic>
      </p:grpSp>
      <p:sp>
        <p:nvSpPr>
          <p:cNvPr id="34" name="object 34"/>
          <p:cNvSpPr/>
          <p:nvPr/>
        </p:nvSpPr>
        <p:spPr>
          <a:xfrm>
            <a:off x="576008" y="877697"/>
            <a:ext cx="323850" cy="1997710"/>
          </a:xfrm>
          <a:custGeom>
            <a:avLst/>
            <a:gdLst/>
            <a:ahLst/>
            <a:cxnLst/>
            <a:rect l="l" t="t" r="r" b="b"/>
            <a:pathLst>
              <a:path w="323850" h="1997710">
                <a:moveTo>
                  <a:pt x="323761" y="0"/>
                </a:moveTo>
                <a:lnTo>
                  <a:pt x="0" y="0"/>
                </a:lnTo>
                <a:lnTo>
                  <a:pt x="0" y="1997113"/>
                </a:lnTo>
                <a:lnTo>
                  <a:pt x="323761" y="1997113"/>
                </a:lnTo>
                <a:lnTo>
                  <a:pt x="323761" y="0"/>
                </a:lnTo>
                <a:close/>
              </a:path>
            </a:pathLst>
          </a:custGeom>
          <a:solidFill>
            <a:srgbClr val="003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950578" y="1164955"/>
            <a:ext cx="102870" cy="59880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100" b="1" spc="-50" dirty="0">
                <a:latin typeface="Calibri"/>
                <a:cs typeface="Calibri"/>
              </a:rPr>
              <a:t>4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90"/>
              </a:spcBef>
            </a:pP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100" b="1" spc="-50" dirty="0">
                <a:latin typeface="Calibri"/>
                <a:cs typeface="Calibri"/>
              </a:rPr>
              <a:t>3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950578" y="1966548"/>
            <a:ext cx="102870" cy="1981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100" b="1" spc="-50" dirty="0">
                <a:latin typeface="Calibri"/>
                <a:cs typeface="Calibri"/>
              </a:rPr>
              <a:t>2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950578" y="2367345"/>
            <a:ext cx="102870" cy="1981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100" b="1" spc="-50" dirty="0">
                <a:latin typeface="Calibri"/>
                <a:cs typeface="Calibri"/>
              </a:rPr>
              <a:t>1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950578" y="2768142"/>
            <a:ext cx="102870" cy="1981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100" b="1" spc="-50" dirty="0">
                <a:latin typeface="Calibri"/>
                <a:cs typeface="Calibri"/>
              </a:rPr>
              <a:t>0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2123630" y="998520"/>
            <a:ext cx="534035" cy="1695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0"/>
              </a:spcBef>
            </a:pPr>
            <a:r>
              <a:rPr sz="950" b="1" spc="-10" dirty="0">
                <a:latin typeface="Calibri"/>
                <a:cs typeface="Calibri"/>
              </a:rPr>
              <a:t>Kонтроль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3674347" y="998520"/>
            <a:ext cx="685165" cy="15773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0"/>
              </a:spcBef>
            </a:pPr>
            <a:r>
              <a:rPr sz="950" b="1" dirty="0" err="1">
                <a:latin typeface="Calibri"/>
                <a:cs typeface="Calibri"/>
              </a:rPr>
              <a:t>Атоник</a:t>
            </a:r>
            <a:endParaRPr sz="950" dirty="0">
              <a:latin typeface="Calibri"/>
              <a:cs typeface="Calibri"/>
            </a:endParaRPr>
          </a:p>
        </p:txBody>
      </p:sp>
      <p:grpSp>
        <p:nvGrpSpPr>
          <p:cNvPr id="41" name="object 41"/>
          <p:cNvGrpSpPr/>
          <p:nvPr/>
        </p:nvGrpSpPr>
        <p:grpSpPr>
          <a:xfrm>
            <a:off x="1498091" y="2847822"/>
            <a:ext cx="3893820" cy="229235"/>
            <a:chOff x="1498091" y="2847822"/>
            <a:chExt cx="3893820" cy="229235"/>
          </a:xfrm>
        </p:grpSpPr>
        <p:sp>
          <p:nvSpPr>
            <p:cNvPr id="42" name="object 42"/>
            <p:cNvSpPr/>
            <p:nvPr/>
          </p:nvSpPr>
          <p:spPr>
            <a:xfrm>
              <a:off x="5364810" y="2874810"/>
              <a:ext cx="0" cy="199390"/>
            </a:xfrm>
            <a:custGeom>
              <a:avLst/>
              <a:gdLst/>
              <a:ahLst/>
              <a:cxnLst/>
              <a:rect l="l" t="t" r="r" b="b"/>
              <a:pathLst>
                <a:path h="199389">
                  <a:moveTo>
                    <a:pt x="0" y="0"/>
                  </a:moveTo>
                  <a:lnTo>
                    <a:pt x="0" y="198958"/>
                  </a:lnTo>
                </a:path>
              </a:pathLst>
            </a:custGeom>
            <a:ln w="59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5337835" y="2847822"/>
              <a:ext cx="53975" cy="53975"/>
            </a:xfrm>
            <a:custGeom>
              <a:avLst/>
              <a:gdLst/>
              <a:ahLst/>
              <a:cxnLst/>
              <a:rect l="l" t="t" r="r" b="b"/>
              <a:pathLst>
                <a:path w="53975" h="53975">
                  <a:moveTo>
                    <a:pt x="26974" y="0"/>
                  </a:moveTo>
                  <a:lnTo>
                    <a:pt x="16475" y="2121"/>
                  </a:lnTo>
                  <a:lnTo>
                    <a:pt x="7900" y="7907"/>
                  </a:lnTo>
                  <a:lnTo>
                    <a:pt x="2119" y="16485"/>
                  </a:lnTo>
                  <a:lnTo>
                    <a:pt x="0" y="26987"/>
                  </a:lnTo>
                  <a:lnTo>
                    <a:pt x="2119" y="37487"/>
                  </a:lnTo>
                  <a:lnTo>
                    <a:pt x="7900" y="46061"/>
                  </a:lnTo>
                  <a:lnTo>
                    <a:pt x="16475" y="51842"/>
                  </a:lnTo>
                  <a:lnTo>
                    <a:pt x="26974" y="53962"/>
                  </a:lnTo>
                  <a:lnTo>
                    <a:pt x="37479" y="51842"/>
                  </a:lnTo>
                  <a:lnTo>
                    <a:pt x="46053" y="46061"/>
                  </a:lnTo>
                  <a:lnTo>
                    <a:pt x="51831" y="37487"/>
                  </a:lnTo>
                  <a:lnTo>
                    <a:pt x="53949" y="26987"/>
                  </a:lnTo>
                  <a:lnTo>
                    <a:pt x="51831" y="16485"/>
                  </a:lnTo>
                  <a:lnTo>
                    <a:pt x="46053" y="7907"/>
                  </a:lnTo>
                  <a:lnTo>
                    <a:pt x="37479" y="2121"/>
                  </a:lnTo>
                  <a:lnTo>
                    <a:pt x="2697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4938318" y="2874810"/>
              <a:ext cx="0" cy="199390"/>
            </a:xfrm>
            <a:custGeom>
              <a:avLst/>
              <a:gdLst/>
              <a:ahLst/>
              <a:cxnLst/>
              <a:rect l="l" t="t" r="r" b="b"/>
              <a:pathLst>
                <a:path h="199389">
                  <a:moveTo>
                    <a:pt x="0" y="0"/>
                  </a:moveTo>
                  <a:lnTo>
                    <a:pt x="0" y="198958"/>
                  </a:lnTo>
                </a:path>
              </a:pathLst>
            </a:custGeom>
            <a:ln w="59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4911331" y="2847822"/>
              <a:ext cx="53975" cy="53975"/>
            </a:xfrm>
            <a:custGeom>
              <a:avLst/>
              <a:gdLst/>
              <a:ahLst/>
              <a:cxnLst/>
              <a:rect l="l" t="t" r="r" b="b"/>
              <a:pathLst>
                <a:path w="53975" h="53975">
                  <a:moveTo>
                    <a:pt x="26987" y="0"/>
                  </a:moveTo>
                  <a:lnTo>
                    <a:pt x="16485" y="2121"/>
                  </a:lnTo>
                  <a:lnTo>
                    <a:pt x="7907" y="7907"/>
                  </a:lnTo>
                  <a:lnTo>
                    <a:pt x="2121" y="16485"/>
                  </a:lnTo>
                  <a:lnTo>
                    <a:pt x="0" y="26987"/>
                  </a:lnTo>
                  <a:lnTo>
                    <a:pt x="2121" y="37487"/>
                  </a:lnTo>
                  <a:lnTo>
                    <a:pt x="7907" y="46061"/>
                  </a:lnTo>
                  <a:lnTo>
                    <a:pt x="16485" y="51842"/>
                  </a:lnTo>
                  <a:lnTo>
                    <a:pt x="26987" y="53962"/>
                  </a:lnTo>
                  <a:lnTo>
                    <a:pt x="37487" y="51842"/>
                  </a:lnTo>
                  <a:lnTo>
                    <a:pt x="46061" y="46061"/>
                  </a:lnTo>
                  <a:lnTo>
                    <a:pt x="51842" y="37487"/>
                  </a:lnTo>
                  <a:lnTo>
                    <a:pt x="53962" y="26987"/>
                  </a:lnTo>
                  <a:lnTo>
                    <a:pt x="51842" y="16485"/>
                  </a:lnTo>
                  <a:lnTo>
                    <a:pt x="46061" y="7907"/>
                  </a:lnTo>
                  <a:lnTo>
                    <a:pt x="37487" y="2121"/>
                  </a:lnTo>
                  <a:lnTo>
                    <a:pt x="2698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3231032" y="2874810"/>
              <a:ext cx="0" cy="199390"/>
            </a:xfrm>
            <a:custGeom>
              <a:avLst/>
              <a:gdLst/>
              <a:ahLst/>
              <a:cxnLst/>
              <a:rect l="l" t="t" r="r" b="b"/>
              <a:pathLst>
                <a:path h="199389">
                  <a:moveTo>
                    <a:pt x="0" y="0"/>
                  </a:moveTo>
                  <a:lnTo>
                    <a:pt x="0" y="198958"/>
                  </a:lnTo>
                </a:path>
              </a:pathLst>
            </a:custGeom>
            <a:ln w="59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3204057" y="2847822"/>
              <a:ext cx="53975" cy="53975"/>
            </a:xfrm>
            <a:custGeom>
              <a:avLst/>
              <a:gdLst/>
              <a:ahLst/>
              <a:cxnLst/>
              <a:rect l="l" t="t" r="r" b="b"/>
              <a:pathLst>
                <a:path w="53975" h="53975">
                  <a:moveTo>
                    <a:pt x="26974" y="0"/>
                  </a:moveTo>
                  <a:lnTo>
                    <a:pt x="16480" y="2121"/>
                  </a:lnTo>
                  <a:lnTo>
                    <a:pt x="7905" y="7907"/>
                  </a:lnTo>
                  <a:lnTo>
                    <a:pt x="2121" y="16485"/>
                  </a:lnTo>
                  <a:lnTo>
                    <a:pt x="0" y="26987"/>
                  </a:lnTo>
                  <a:lnTo>
                    <a:pt x="2121" y="37487"/>
                  </a:lnTo>
                  <a:lnTo>
                    <a:pt x="7905" y="46061"/>
                  </a:lnTo>
                  <a:lnTo>
                    <a:pt x="16480" y="51842"/>
                  </a:lnTo>
                  <a:lnTo>
                    <a:pt x="26974" y="53962"/>
                  </a:lnTo>
                  <a:lnTo>
                    <a:pt x="37476" y="51842"/>
                  </a:lnTo>
                  <a:lnTo>
                    <a:pt x="46054" y="46061"/>
                  </a:lnTo>
                  <a:lnTo>
                    <a:pt x="51840" y="37487"/>
                  </a:lnTo>
                  <a:lnTo>
                    <a:pt x="53962" y="26987"/>
                  </a:lnTo>
                  <a:lnTo>
                    <a:pt x="51840" y="16485"/>
                  </a:lnTo>
                  <a:lnTo>
                    <a:pt x="46054" y="7907"/>
                  </a:lnTo>
                  <a:lnTo>
                    <a:pt x="37476" y="2121"/>
                  </a:lnTo>
                  <a:lnTo>
                    <a:pt x="2697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1951558" y="2874810"/>
              <a:ext cx="0" cy="199390"/>
            </a:xfrm>
            <a:custGeom>
              <a:avLst/>
              <a:gdLst/>
              <a:ahLst/>
              <a:cxnLst/>
              <a:rect l="l" t="t" r="r" b="b"/>
              <a:pathLst>
                <a:path h="199389">
                  <a:moveTo>
                    <a:pt x="0" y="0"/>
                  </a:moveTo>
                  <a:lnTo>
                    <a:pt x="0" y="198958"/>
                  </a:lnTo>
                </a:path>
              </a:pathLst>
            </a:custGeom>
            <a:ln w="59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1924570" y="2847822"/>
              <a:ext cx="53975" cy="53975"/>
            </a:xfrm>
            <a:custGeom>
              <a:avLst/>
              <a:gdLst/>
              <a:ahLst/>
              <a:cxnLst/>
              <a:rect l="l" t="t" r="r" b="b"/>
              <a:pathLst>
                <a:path w="53975" h="53975">
                  <a:moveTo>
                    <a:pt x="26987" y="0"/>
                  </a:moveTo>
                  <a:lnTo>
                    <a:pt x="16485" y="2121"/>
                  </a:lnTo>
                  <a:lnTo>
                    <a:pt x="7907" y="7907"/>
                  </a:lnTo>
                  <a:lnTo>
                    <a:pt x="2121" y="16485"/>
                  </a:lnTo>
                  <a:lnTo>
                    <a:pt x="0" y="26987"/>
                  </a:lnTo>
                  <a:lnTo>
                    <a:pt x="2121" y="37487"/>
                  </a:lnTo>
                  <a:lnTo>
                    <a:pt x="7907" y="46061"/>
                  </a:lnTo>
                  <a:lnTo>
                    <a:pt x="16485" y="51842"/>
                  </a:lnTo>
                  <a:lnTo>
                    <a:pt x="26987" y="53962"/>
                  </a:lnTo>
                  <a:lnTo>
                    <a:pt x="37487" y="51842"/>
                  </a:lnTo>
                  <a:lnTo>
                    <a:pt x="46061" y="46061"/>
                  </a:lnTo>
                  <a:lnTo>
                    <a:pt x="51842" y="37487"/>
                  </a:lnTo>
                  <a:lnTo>
                    <a:pt x="53962" y="26987"/>
                  </a:lnTo>
                  <a:lnTo>
                    <a:pt x="51842" y="16485"/>
                  </a:lnTo>
                  <a:lnTo>
                    <a:pt x="46061" y="7907"/>
                  </a:lnTo>
                  <a:lnTo>
                    <a:pt x="37487" y="2121"/>
                  </a:lnTo>
                  <a:lnTo>
                    <a:pt x="2698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1525066" y="2874810"/>
              <a:ext cx="0" cy="199390"/>
            </a:xfrm>
            <a:custGeom>
              <a:avLst/>
              <a:gdLst/>
              <a:ahLst/>
              <a:cxnLst/>
              <a:rect l="l" t="t" r="r" b="b"/>
              <a:pathLst>
                <a:path h="199389">
                  <a:moveTo>
                    <a:pt x="0" y="0"/>
                  </a:moveTo>
                  <a:lnTo>
                    <a:pt x="0" y="198958"/>
                  </a:lnTo>
                </a:path>
              </a:pathLst>
            </a:custGeom>
            <a:ln w="59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1498091" y="2847822"/>
              <a:ext cx="53975" cy="53975"/>
            </a:xfrm>
            <a:custGeom>
              <a:avLst/>
              <a:gdLst/>
              <a:ahLst/>
              <a:cxnLst/>
              <a:rect l="l" t="t" r="r" b="b"/>
              <a:pathLst>
                <a:path w="53975" h="53975">
                  <a:moveTo>
                    <a:pt x="26974" y="0"/>
                  </a:moveTo>
                  <a:lnTo>
                    <a:pt x="16469" y="2121"/>
                  </a:lnTo>
                  <a:lnTo>
                    <a:pt x="7896" y="7907"/>
                  </a:lnTo>
                  <a:lnTo>
                    <a:pt x="2118" y="16485"/>
                  </a:lnTo>
                  <a:lnTo>
                    <a:pt x="0" y="26987"/>
                  </a:lnTo>
                  <a:lnTo>
                    <a:pt x="2118" y="37487"/>
                  </a:lnTo>
                  <a:lnTo>
                    <a:pt x="7896" y="46061"/>
                  </a:lnTo>
                  <a:lnTo>
                    <a:pt x="16469" y="51842"/>
                  </a:lnTo>
                  <a:lnTo>
                    <a:pt x="26974" y="53962"/>
                  </a:lnTo>
                  <a:lnTo>
                    <a:pt x="37479" y="51842"/>
                  </a:lnTo>
                  <a:lnTo>
                    <a:pt x="46053" y="46061"/>
                  </a:lnTo>
                  <a:lnTo>
                    <a:pt x="51831" y="37487"/>
                  </a:lnTo>
                  <a:lnTo>
                    <a:pt x="53949" y="26987"/>
                  </a:lnTo>
                  <a:lnTo>
                    <a:pt x="51831" y="16485"/>
                  </a:lnTo>
                  <a:lnTo>
                    <a:pt x="46053" y="7907"/>
                  </a:lnTo>
                  <a:lnTo>
                    <a:pt x="37479" y="2121"/>
                  </a:lnTo>
                  <a:lnTo>
                    <a:pt x="2697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3661206" y="2874810"/>
              <a:ext cx="0" cy="199390"/>
            </a:xfrm>
            <a:custGeom>
              <a:avLst/>
              <a:gdLst/>
              <a:ahLst/>
              <a:cxnLst/>
              <a:rect l="l" t="t" r="r" b="b"/>
              <a:pathLst>
                <a:path h="199389">
                  <a:moveTo>
                    <a:pt x="0" y="0"/>
                  </a:moveTo>
                  <a:lnTo>
                    <a:pt x="0" y="198958"/>
                  </a:lnTo>
                </a:path>
              </a:pathLst>
            </a:custGeom>
            <a:ln w="59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3634206" y="2847822"/>
              <a:ext cx="53975" cy="53975"/>
            </a:xfrm>
            <a:custGeom>
              <a:avLst/>
              <a:gdLst/>
              <a:ahLst/>
              <a:cxnLst/>
              <a:rect l="l" t="t" r="r" b="b"/>
              <a:pathLst>
                <a:path w="53975" h="53975">
                  <a:moveTo>
                    <a:pt x="27000" y="0"/>
                  </a:moveTo>
                  <a:lnTo>
                    <a:pt x="16496" y="2121"/>
                  </a:lnTo>
                  <a:lnTo>
                    <a:pt x="7913" y="7907"/>
                  </a:lnTo>
                  <a:lnTo>
                    <a:pt x="2123" y="16485"/>
                  </a:lnTo>
                  <a:lnTo>
                    <a:pt x="0" y="26987"/>
                  </a:lnTo>
                  <a:lnTo>
                    <a:pt x="2123" y="37487"/>
                  </a:lnTo>
                  <a:lnTo>
                    <a:pt x="7913" y="46061"/>
                  </a:lnTo>
                  <a:lnTo>
                    <a:pt x="16496" y="51842"/>
                  </a:lnTo>
                  <a:lnTo>
                    <a:pt x="27000" y="53962"/>
                  </a:lnTo>
                  <a:lnTo>
                    <a:pt x="37494" y="51842"/>
                  </a:lnTo>
                  <a:lnTo>
                    <a:pt x="46069" y="46061"/>
                  </a:lnTo>
                  <a:lnTo>
                    <a:pt x="51853" y="37487"/>
                  </a:lnTo>
                  <a:lnTo>
                    <a:pt x="53975" y="26987"/>
                  </a:lnTo>
                  <a:lnTo>
                    <a:pt x="51853" y="16485"/>
                  </a:lnTo>
                  <a:lnTo>
                    <a:pt x="46069" y="7907"/>
                  </a:lnTo>
                  <a:lnTo>
                    <a:pt x="37494" y="2121"/>
                  </a:lnTo>
                  <a:lnTo>
                    <a:pt x="27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4" name="object 54"/>
          <p:cNvSpPr txBox="1"/>
          <p:nvPr/>
        </p:nvSpPr>
        <p:spPr>
          <a:xfrm>
            <a:off x="2804667" y="2891021"/>
            <a:ext cx="423545" cy="1549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0165">
              <a:lnSpc>
                <a:spcPct val="100000"/>
              </a:lnSpc>
              <a:spcBef>
                <a:spcPts val="95"/>
              </a:spcBef>
            </a:pPr>
            <a:r>
              <a:rPr sz="850" b="1" dirty="0">
                <a:latin typeface="Calibri"/>
                <a:cs typeface="Calibri"/>
              </a:rPr>
              <a:t>1</a:t>
            </a:r>
            <a:r>
              <a:rPr sz="850" b="1" spc="5" dirty="0">
                <a:latin typeface="Calibri"/>
                <a:cs typeface="Calibri"/>
              </a:rPr>
              <a:t> </a:t>
            </a:r>
            <a:r>
              <a:rPr sz="850" b="1" spc="-20" dirty="0">
                <a:latin typeface="Calibri"/>
                <a:cs typeface="Calibri"/>
              </a:rPr>
              <a:t>день</a:t>
            </a:r>
            <a:endParaRPr sz="850">
              <a:latin typeface="Calibri"/>
              <a:cs typeface="Calibri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3234023" y="2891021"/>
            <a:ext cx="424815" cy="1549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8260">
              <a:lnSpc>
                <a:spcPct val="100000"/>
              </a:lnSpc>
              <a:spcBef>
                <a:spcPts val="95"/>
              </a:spcBef>
            </a:pPr>
            <a:r>
              <a:rPr sz="850" b="1" dirty="0">
                <a:latin typeface="Calibri"/>
                <a:cs typeface="Calibri"/>
              </a:rPr>
              <a:t>7</a:t>
            </a:r>
            <a:r>
              <a:rPr sz="850" b="1" spc="5" dirty="0">
                <a:latin typeface="Calibri"/>
                <a:cs typeface="Calibri"/>
              </a:rPr>
              <a:t> </a:t>
            </a:r>
            <a:r>
              <a:rPr sz="850" b="1" spc="-20" dirty="0">
                <a:latin typeface="Calibri"/>
                <a:cs typeface="Calibri"/>
              </a:rPr>
              <a:t>дней</a:t>
            </a:r>
            <a:endParaRPr sz="850">
              <a:latin typeface="Calibri"/>
              <a:cs typeface="Calibri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3664197" y="2891021"/>
            <a:ext cx="2128520" cy="1549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160">
              <a:lnSpc>
                <a:spcPct val="100000"/>
              </a:lnSpc>
              <a:spcBef>
                <a:spcPts val="95"/>
              </a:spcBef>
              <a:tabLst>
                <a:tab pos="901700" algn="l"/>
              </a:tabLst>
            </a:pPr>
            <a:r>
              <a:rPr sz="850" b="1" dirty="0">
                <a:latin typeface="Calibri"/>
                <a:cs typeface="Calibri"/>
              </a:rPr>
              <a:t>14</a:t>
            </a:r>
            <a:r>
              <a:rPr sz="850" b="1" spc="30" dirty="0">
                <a:latin typeface="Calibri"/>
                <a:cs typeface="Calibri"/>
              </a:rPr>
              <a:t> </a:t>
            </a:r>
            <a:r>
              <a:rPr sz="850" b="1" spc="-20" dirty="0">
                <a:latin typeface="Calibri"/>
                <a:cs typeface="Calibri"/>
              </a:rPr>
              <a:t>дней</a:t>
            </a:r>
            <a:r>
              <a:rPr sz="850" b="1" dirty="0">
                <a:latin typeface="Calibri"/>
                <a:cs typeface="Calibri"/>
              </a:rPr>
              <a:t>	1</a:t>
            </a:r>
            <a:r>
              <a:rPr sz="850" b="1" spc="-10" dirty="0">
                <a:latin typeface="Calibri"/>
                <a:cs typeface="Calibri"/>
              </a:rPr>
              <a:t> </a:t>
            </a:r>
            <a:r>
              <a:rPr sz="850" b="1" dirty="0">
                <a:latin typeface="Calibri"/>
                <a:cs typeface="Calibri"/>
              </a:rPr>
              <a:t>день</a:t>
            </a:r>
            <a:r>
              <a:rPr sz="850" b="1" spc="280" dirty="0">
                <a:latin typeface="Calibri"/>
                <a:cs typeface="Calibri"/>
              </a:rPr>
              <a:t>  </a:t>
            </a:r>
            <a:r>
              <a:rPr sz="850" b="1" dirty="0">
                <a:latin typeface="Calibri"/>
                <a:cs typeface="Calibri"/>
              </a:rPr>
              <a:t>7</a:t>
            </a:r>
            <a:r>
              <a:rPr sz="850" b="1" spc="-10" dirty="0">
                <a:latin typeface="Calibri"/>
                <a:cs typeface="Calibri"/>
              </a:rPr>
              <a:t> </a:t>
            </a:r>
            <a:r>
              <a:rPr sz="850" b="1" dirty="0">
                <a:latin typeface="Calibri"/>
                <a:cs typeface="Calibri"/>
              </a:rPr>
              <a:t>дней</a:t>
            </a:r>
            <a:r>
              <a:rPr sz="850" b="1" spc="405" dirty="0">
                <a:latin typeface="Calibri"/>
                <a:cs typeface="Calibri"/>
              </a:rPr>
              <a:t> </a:t>
            </a:r>
            <a:r>
              <a:rPr sz="850" b="1" dirty="0">
                <a:latin typeface="Calibri"/>
                <a:cs typeface="Calibri"/>
              </a:rPr>
              <a:t>14</a:t>
            </a:r>
            <a:r>
              <a:rPr sz="850" b="1" spc="-5" dirty="0">
                <a:latin typeface="Calibri"/>
                <a:cs typeface="Calibri"/>
              </a:rPr>
              <a:t> </a:t>
            </a:r>
            <a:r>
              <a:rPr sz="850" b="1" spc="-20" dirty="0">
                <a:latin typeface="Calibri"/>
                <a:cs typeface="Calibri"/>
              </a:rPr>
              <a:t>дней</a:t>
            </a:r>
            <a:endParaRPr sz="850">
              <a:latin typeface="Calibri"/>
              <a:cs typeface="Calibri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651241" y="1084362"/>
            <a:ext cx="172085" cy="1559560"/>
          </a:xfrm>
          <a:prstGeom prst="rect">
            <a:avLst/>
          </a:prstGeom>
        </p:spPr>
        <p:txBody>
          <a:bodyPr vert="vert270" wrap="square" lIns="0" tIns="82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sz="950" b="1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950" b="1" spc="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50" b="1" spc="-10" dirty="0">
                <a:solidFill>
                  <a:srgbClr val="FFFFFF"/>
                </a:solidFill>
                <a:latin typeface="Calibri"/>
                <a:cs typeface="Calibri"/>
              </a:rPr>
              <a:t>моль/г</a:t>
            </a:r>
            <a:r>
              <a:rPr sz="950" b="1" spc="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50" b="1" dirty="0">
                <a:solidFill>
                  <a:srgbClr val="FFFFFF"/>
                </a:solidFill>
                <a:latin typeface="Calibri"/>
                <a:cs typeface="Calibri"/>
              </a:rPr>
              <a:t>со6ственной</a:t>
            </a:r>
            <a:r>
              <a:rPr sz="950" b="1" spc="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50" b="1" spc="-10" dirty="0">
                <a:solidFill>
                  <a:srgbClr val="FFFFFF"/>
                </a:solidFill>
                <a:latin typeface="Calibri"/>
                <a:cs typeface="Calibri"/>
              </a:rPr>
              <a:t>массы</a:t>
            </a:r>
            <a:endParaRPr sz="950">
              <a:latin typeface="Calibri"/>
              <a:cs typeface="Calibri"/>
            </a:endParaRPr>
          </a:p>
        </p:txBody>
      </p:sp>
      <p:grpSp>
        <p:nvGrpSpPr>
          <p:cNvPr id="58" name="object 58"/>
          <p:cNvGrpSpPr/>
          <p:nvPr/>
        </p:nvGrpSpPr>
        <p:grpSpPr>
          <a:xfrm>
            <a:off x="1101344" y="1048461"/>
            <a:ext cx="4691380" cy="2398395"/>
            <a:chOff x="1101344" y="1048461"/>
            <a:chExt cx="4691380" cy="2398395"/>
          </a:xfrm>
        </p:grpSpPr>
        <p:sp>
          <p:nvSpPr>
            <p:cNvPr id="59" name="object 59"/>
            <p:cNvSpPr/>
            <p:nvPr/>
          </p:nvSpPr>
          <p:spPr>
            <a:xfrm>
              <a:off x="1311198" y="2369261"/>
              <a:ext cx="427990" cy="54610"/>
            </a:xfrm>
            <a:custGeom>
              <a:avLst/>
              <a:gdLst/>
              <a:ahLst/>
              <a:cxnLst/>
              <a:rect l="l" t="t" r="r" b="b"/>
              <a:pathLst>
                <a:path w="427989" h="54610">
                  <a:moveTo>
                    <a:pt x="0" y="0"/>
                  </a:moveTo>
                  <a:lnTo>
                    <a:pt x="427723" y="54444"/>
                  </a:lnTo>
                </a:path>
              </a:pathLst>
            </a:custGeom>
            <a:ln w="11963">
              <a:solidFill>
                <a:srgbClr val="3592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1267053" y="2325103"/>
              <a:ext cx="516255" cy="142875"/>
            </a:xfrm>
            <a:custGeom>
              <a:avLst/>
              <a:gdLst/>
              <a:ahLst/>
              <a:cxnLst/>
              <a:rect l="l" t="t" r="r" b="b"/>
              <a:pathLst>
                <a:path w="516255" h="142875">
                  <a:moveTo>
                    <a:pt x="88303" y="9982"/>
                  </a:moveTo>
                  <a:lnTo>
                    <a:pt x="9969" y="0"/>
                  </a:lnTo>
                  <a:lnTo>
                    <a:pt x="0" y="78346"/>
                  </a:lnTo>
                  <a:lnTo>
                    <a:pt x="78333" y="88315"/>
                  </a:lnTo>
                  <a:lnTo>
                    <a:pt x="88303" y="9982"/>
                  </a:lnTo>
                  <a:close/>
                </a:path>
                <a:path w="516255" h="142875">
                  <a:moveTo>
                    <a:pt x="516026" y="64414"/>
                  </a:moveTo>
                  <a:lnTo>
                    <a:pt x="437680" y="54444"/>
                  </a:lnTo>
                  <a:lnTo>
                    <a:pt x="427710" y="132778"/>
                  </a:lnTo>
                  <a:lnTo>
                    <a:pt x="506056" y="142748"/>
                  </a:lnTo>
                  <a:lnTo>
                    <a:pt x="516026" y="64414"/>
                  </a:lnTo>
                  <a:close/>
                </a:path>
              </a:pathLst>
            </a:custGeom>
            <a:solidFill>
              <a:srgbClr val="3592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1807413" y="1093444"/>
              <a:ext cx="207010" cy="0"/>
            </a:xfrm>
            <a:custGeom>
              <a:avLst/>
              <a:gdLst/>
              <a:ahLst/>
              <a:cxnLst/>
              <a:rect l="l" t="t" r="r" b="b"/>
              <a:pathLst>
                <a:path w="207010">
                  <a:moveTo>
                    <a:pt x="0" y="0"/>
                  </a:moveTo>
                  <a:lnTo>
                    <a:pt x="206476" y="0"/>
                  </a:lnTo>
                </a:path>
              </a:pathLst>
            </a:custGeom>
            <a:ln w="11963">
              <a:solidFill>
                <a:srgbClr val="3592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1767929" y="1053947"/>
              <a:ext cx="285750" cy="79375"/>
            </a:xfrm>
            <a:custGeom>
              <a:avLst/>
              <a:gdLst/>
              <a:ahLst/>
              <a:cxnLst/>
              <a:rect l="l" t="t" r="r" b="b"/>
              <a:pathLst>
                <a:path w="285750" h="79375">
                  <a:moveTo>
                    <a:pt x="78981" y="0"/>
                  </a:moveTo>
                  <a:lnTo>
                    <a:pt x="0" y="0"/>
                  </a:lnTo>
                  <a:lnTo>
                    <a:pt x="0" y="78981"/>
                  </a:lnTo>
                  <a:lnTo>
                    <a:pt x="78981" y="78981"/>
                  </a:lnTo>
                  <a:lnTo>
                    <a:pt x="78981" y="0"/>
                  </a:lnTo>
                  <a:close/>
                </a:path>
                <a:path w="285750" h="79375">
                  <a:moveTo>
                    <a:pt x="285445" y="0"/>
                  </a:moveTo>
                  <a:lnTo>
                    <a:pt x="206463" y="0"/>
                  </a:lnTo>
                  <a:lnTo>
                    <a:pt x="206463" y="78981"/>
                  </a:lnTo>
                  <a:lnTo>
                    <a:pt x="285445" y="78981"/>
                  </a:lnTo>
                  <a:lnTo>
                    <a:pt x="285445" y="0"/>
                  </a:lnTo>
                  <a:close/>
                </a:path>
              </a:pathLst>
            </a:custGeom>
            <a:solidFill>
              <a:srgbClr val="3592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1738922" y="2423706"/>
              <a:ext cx="425450" cy="18415"/>
            </a:xfrm>
            <a:custGeom>
              <a:avLst/>
              <a:gdLst/>
              <a:ahLst/>
              <a:cxnLst/>
              <a:rect l="l" t="t" r="r" b="b"/>
              <a:pathLst>
                <a:path w="425450" h="18414">
                  <a:moveTo>
                    <a:pt x="0" y="0"/>
                  </a:moveTo>
                  <a:lnTo>
                    <a:pt x="425272" y="18389"/>
                  </a:lnTo>
                </a:path>
              </a:pathLst>
            </a:custGeom>
            <a:ln w="11963">
              <a:solidFill>
                <a:srgbClr val="3592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2123046" y="2400935"/>
              <a:ext cx="82550" cy="82550"/>
            </a:xfrm>
            <a:custGeom>
              <a:avLst/>
              <a:gdLst/>
              <a:ahLst/>
              <a:cxnLst/>
              <a:rect l="l" t="t" r="r" b="b"/>
              <a:pathLst>
                <a:path w="82550" h="82550">
                  <a:moveTo>
                    <a:pt x="3390" y="0"/>
                  </a:moveTo>
                  <a:lnTo>
                    <a:pt x="0" y="78905"/>
                  </a:lnTo>
                  <a:lnTo>
                    <a:pt x="78879" y="82321"/>
                  </a:lnTo>
                  <a:lnTo>
                    <a:pt x="82308" y="3416"/>
                  </a:lnTo>
                  <a:lnTo>
                    <a:pt x="3390" y="0"/>
                  </a:lnTo>
                  <a:close/>
                </a:path>
              </a:pathLst>
            </a:custGeom>
            <a:solidFill>
              <a:srgbClr val="3592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3012198" y="2473401"/>
              <a:ext cx="438150" cy="33020"/>
            </a:xfrm>
            <a:custGeom>
              <a:avLst/>
              <a:gdLst/>
              <a:ahLst/>
              <a:cxnLst/>
              <a:rect l="l" t="t" r="r" b="b"/>
              <a:pathLst>
                <a:path w="438150" h="33019">
                  <a:moveTo>
                    <a:pt x="0" y="0"/>
                  </a:moveTo>
                  <a:lnTo>
                    <a:pt x="437680" y="32867"/>
                  </a:lnTo>
                </a:path>
              </a:pathLst>
            </a:custGeom>
            <a:ln w="11963">
              <a:solidFill>
                <a:srgbClr val="3592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2969882" y="2431071"/>
              <a:ext cx="522605" cy="118110"/>
            </a:xfrm>
            <a:custGeom>
              <a:avLst/>
              <a:gdLst/>
              <a:ahLst/>
              <a:cxnLst/>
              <a:rect l="l" t="t" r="r" b="b"/>
              <a:pathLst>
                <a:path w="522604" h="118110">
                  <a:moveTo>
                    <a:pt x="84645" y="5918"/>
                  </a:moveTo>
                  <a:lnTo>
                    <a:pt x="5892" y="0"/>
                  </a:lnTo>
                  <a:lnTo>
                    <a:pt x="0" y="78752"/>
                  </a:lnTo>
                  <a:lnTo>
                    <a:pt x="78740" y="84670"/>
                  </a:lnTo>
                  <a:lnTo>
                    <a:pt x="84645" y="5918"/>
                  </a:lnTo>
                  <a:close/>
                </a:path>
                <a:path w="522604" h="118110">
                  <a:moveTo>
                    <a:pt x="522325" y="38785"/>
                  </a:moveTo>
                  <a:lnTo>
                    <a:pt x="443572" y="32867"/>
                  </a:lnTo>
                  <a:lnTo>
                    <a:pt x="437654" y="111620"/>
                  </a:lnTo>
                  <a:lnTo>
                    <a:pt x="516407" y="117538"/>
                  </a:lnTo>
                  <a:lnTo>
                    <a:pt x="522325" y="38785"/>
                  </a:lnTo>
                  <a:close/>
                </a:path>
              </a:pathLst>
            </a:custGeom>
            <a:solidFill>
              <a:srgbClr val="3592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3449878" y="2318461"/>
              <a:ext cx="430530" cy="187960"/>
            </a:xfrm>
            <a:custGeom>
              <a:avLst/>
              <a:gdLst/>
              <a:ahLst/>
              <a:cxnLst/>
              <a:rect l="l" t="t" r="r" b="b"/>
              <a:pathLst>
                <a:path w="430529" h="187960">
                  <a:moveTo>
                    <a:pt x="0" y="187820"/>
                  </a:moveTo>
                  <a:lnTo>
                    <a:pt x="429945" y="0"/>
                  </a:lnTo>
                </a:path>
              </a:pathLst>
            </a:custGeom>
            <a:ln w="11963">
              <a:solidFill>
                <a:srgbClr val="3592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3827856" y="2266467"/>
              <a:ext cx="104139" cy="104139"/>
            </a:xfrm>
            <a:custGeom>
              <a:avLst/>
              <a:gdLst/>
              <a:ahLst/>
              <a:cxnLst/>
              <a:rect l="l" t="t" r="r" b="b"/>
              <a:pathLst>
                <a:path w="104139" h="104139">
                  <a:moveTo>
                    <a:pt x="72326" y="0"/>
                  </a:moveTo>
                  <a:lnTo>
                    <a:pt x="0" y="31610"/>
                  </a:lnTo>
                  <a:lnTo>
                    <a:pt x="31597" y="103974"/>
                  </a:lnTo>
                  <a:lnTo>
                    <a:pt x="103949" y="72351"/>
                  </a:lnTo>
                  <a:lnTo>
                    <a:pt x="72326" y="0"/>
                  </a:lnTo>
                  <a:close/>
                </a:path>
              </a:pathLst>
            </a:custGeom>
            <a:solidFill>
              <a:srgbClr val="3592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4723066" y="1880197"/>
              <a:ext cx="431800" cy="165735"/>
            </a:xfrm>
            <a:custGeom>
              <a:avLst/>
              <a:gdLst/>
              <a:ahLst/>
              <a:cxnLst/>
              <a:rect l="l" t="t" r="r" b="b"/>
              <a:pathLst>
                <a:path w="431800" h="165735">
                  <a:moveTo>
                    <a:pt x="0" y="165150"/>
                  </a:moveTo>
                  <a:lnTo>
                    <a:pt x="431596" y="0"/>
                  </a:lnTo>
                </a:path>
              </a:pathLst>
            </a:custGeom>
            <a:ln w="11963">
              <a:solidFill>
                <a:srgbClr val="3592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4672101" y="1829218"/>
              <a:ext cx="534035" cy="267335"/>
            </a:xfrm>
            <a:custGeom>
              <a:avLst/>
              <a:gdLst/>
              <a:ahLst/>
              <a:cxnLst/>
              <a:rect l="l" t="t" r="r" b="b"/>
              <a:pathLst>
                <a:path w="534035" h="267335">
                  <a:moveTo>
                    <a:pt x="101981" y="238887"/>
                  </a:moveTo>
                  <a:lnTo>
                    <a:pt x="73761" y="165138"/>
                  </a:lnTo>
                  <a:lnTo>
                    <a:pt x="0" y="193344"/>
                  </a:lnTo>
                  <a:lnTo>
                    <a:pt x="28219" y="267106"/>
                  </a:lnTo>
                  <a:lnTo>
                    <a:pt x="101981" y="238887"/>
                  </a:lnTo>
                  <a:close/>
                </a:path>
                <a:path w="534035" h="267335">
                  <a:moveTo>
                    <a:pt x="533552" y="73748"/>
                  </a:moveTo>
                  <a:lnTo>
                    <a:pt x="505320" y="0"/>
                  </a:lnTo>
                  <a:lnTo>
                    <a:pt x="431558" y="28206"/>
                  </a:lnTo>
                  <a:lnTo>
                    <a:pt x="459790" y="101968"/>
                  </a:lnTo>
                  <a:lnTo>
                    <a:pt x="533552" y="73748"/>
                  </a:lnTo>
                  <a:close/>
                </a:path>
              </a:pathLst>
            </a:custGeom>
            <a:solidFill>
              <a:srgbClr val="3592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5154676" y="1130846"/>
              <a:ext cx="430530" cy="749935"/>
            </a:xfrm>
            <a:custGeom>
              <a:avLst/>
              <a:gdLst/>
              <a:ahLst/>
              <a:cxnLst/>
              <a:rect l="l" t="t" r="r" b="b"/>
              <a:pathLst>
                <a:path w="430529" h="749935">
                  <a:moveTo>
                    <a:pt x="0" y="749350"/>
                  </a:moveTo>
                  <a:lnTo>
                    <a:pt x="429945" y="0"/>
                  </a:lnTo>
                </a:path>
              </a:pathLst>
            </a:custGeom>
            <a:ln w="11963">
              <a:solidFill>
                <a:srgbClr val="3592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5530722" y="1076947"/>
              <a:ext cx="107950" cy="107950"/>
            </a:xfrm>
            <a:custGeom>
              <a:avLst/>
              <a:gdLst/>
              <a:ahLst/>
              <a:cxnLst/>
              <a:rect l="l" t="t" r="r" b="b"/>
              <a:pathLst>
                <a:path w="107950" h="107950">
                  <a:moveTo>
                    <a:pt x="39293" y="0"/>
                  </a:moveTo>
                  <a:lnTo>
                    <a:pt x="0" y="68491"/>
                  </a:lnTo>
                  <a:lnTo>
                    <a:pt x="68516" y="107810"/>
                  </a:lnTo>
                  <a:lnTo>
                    <a:pt x="107797" y="39306"/>
                  </a:lnTo>
                  <a:lnTo>
                    <a:pt x="39293" y="0"/>
                  </a:lnTo>
                  <a:close/>
                </a:path>
              </a:pathLst>
            </a:custGeom>
            <a:solidFill>
              <a:srgbClr val="3592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1311198" y="2318461"/>
              <a:ext cx="427990" cy="170180"/>
            </a:xfrm>
            <a:custGeom>
              <a:avLst/>
              <a:gdLst/>
              <a:ahLst/>
              <a:cxnLst/>
              <a:rect l="l" t="t" r="r" b="b"/>
              <a:pathLst>
                <a:path w="427989" h="170180">
                  <a:moveTo>
                    <a:pt x="0" y="169697"/>
                  </a:moveTo>
                  <a:lnTo>
                    <a:pt x="427723" y="0"/>
                  </a:lnTo>
                </a:path>
              </a:pathLst>
            </a:custGeom>
            <a:ln w="11963">
              <a:solidFill>
                <a:srgbClr val="003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4" name="object 7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93955" y="2273466"/>
              <a:ext cx="89941" cy="89954"/>
            </a:xfrm>
            <a:prstGeom prst="rect">
              <a:avLst/>
            </a:prstGeom>
          </p:spPr>
        </p:pic>
        <p:pic>
          <p:nvPicPr>
            <p:cNvPr id="75" name="object 75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266234" y="2443186"/>
              <a:ext cx="89943" cy="89954"/>
            </a:xfrm>
            <a:prstGeom prst="rect">
              <a:avLst/>
            </a:prstGeom>
          </p:spPr>
        </p:pic>
        <p:sp>
          <p:nvSpPr>
            <p:cNvPr id="76" name="object 76"/>
            <p:cNvSpPr/>
            <p:nvPr/>
          </p:nvSpPr>
          <p:spPr>
            <a:xfrm>
              <a:off x="1738922" y="2318448"/>
              <a:ext cx="425450" cy="123825"/>
            </a:xfrm>
            <a:custGeom>
              <a:avLst/>
              <a:gdLst/>
              <a:ahLst/>
              <a:cxnLst/>
              <a:rect l="l" t="t" r="r" b="b"/>
              <a:pathLst>
                <a:path w="425450" h="123825">
                  <a:moveTo>
                    <a:pt x="0" y="0"/>
                  </a:moveTo>
                  <a:lnTo>
                    <a:pt x="425272" y="123634"/>
                  </a:lnTo>
                </a:path>
              </a:pathLst>
            </a:custGeom>
            <a:ln w="11963">
              <a:solidFill>
                <a:srgbClr val="003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7" name="object 77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119521" y="2397415"/>
              <a:ext cx="89357" cy="89353"/>
            </a:xfrm>
            <a:prstGeom prst="rect">
              <a:avLst/>
            </a:prstGeom>
          </p:spPr>
        </p:pic>
        <p:pic>
          <p:nvPicPr>
            <p:cNvPr id="78" name="object 78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694245" y="2273791"/>
              <a:ext cx="89355" cy="89348"/>
            </a:xfrm>
            <a:prstGeom prst="rect">
              <a:avLst/>
            </a:prstGeom>
          </p:spPr>
        </p:pic>
        <p:sp>
          <p:nvSpPr>
            <p:cNvPr id="79" name="object 79"/>
            <p:cNvSpPr/>
            <p:nvPr/>
          </p:nvSpPr>
          <p:spPr>
            <a:xfrm>
              <a:off x="3012198" y="2529357"/>
              <a:ext cx="427990" cy="27305"/>
            </a:xfrm>
            <a:custGeom>
              <a:avLst/>
              <a:gdLst/>
              <a:ahLst/>
              <a:cxnLst/>
              <a:rect l="l" t="t" r="r" b="b"/>
              <a:pathLst>
                <a:path w="427989" h="27305">
                  <a:moveTo>
                    <a:pt x="0" y="0"/>
                  </a:moveTo>
                  <a:lnTo>
                    <a:pt x="427736" y="26682"/>
                  </a:lnTo>
                </a:path>
              </a:pathLst>
            </a:custGeom>
            <a:ln w="11963">
              <a:solidFill>
                <a:srgbClr val="003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0" name="object 80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3395052" y="2511133"/>
              <a:ext cx="89776" cy="89776"/>
            </a:xfrm>
            <a:prstGeom prst="rect">
              <a:avLst/>
            </a:prstGeom>
          </p:spPr>
        </p:pic>
        <p:pic>
          <p:nvPicPr>
            <p:cNvPr id="81" name="object 81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967304" y="2484488"/>
              <a:ext cx="89776" cy="89763"/>
            </a:xfrm>
            <a:prstGeom prst="rect">
              <a:avLst/>
            </a:prstGeom>
          </p:spPr>
        </p:pic>
        <p:sp>
          <p:nvSpPr>
            <p:cNvPr id="82" name="object 82"/>
            <p:cNvSpPr/>
            <p:nvPr/>
          </p:nvSpPr>
          <p:spPr>
            <a:xfrm>
              <a:off x="3439934" y="2403297"/>
              <a:ext cx="425450" cy="153035"/>
            </a:xfrm>
            <a:custGeom>
              <a:avLst/>
              <a:gdLst/>
              <a:ahLst/>
              <a:cxnLst/>
              <a:rect l="l" t="t" r="r" b="b"/>
              <a:pathLst>
                <a:path w="425450" h="153035">
                  <a:moveTo>
                    <a:pt x="0" y="152730"/>
                  </a:moveTo>
                  <a:lnTo>
                    <a:pt x="425284" y="0"/>
                  </a:lnTo>
                </a:path>
              </a:pathLst>
            </a:custGeom>
            <a:ln w="11963">
              <a:solidFill>
                <a:srgbClr val="003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3" name="object 83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3820276" y="2358389"/>
              <a:ext cx="89855" cy="89816"/>
            </a:xfrm>
            <a:prstGeom prst="rect">
              <a:avLst/>
            </a:prstGeom>
          </p:spPr>
        </p:pic>
        <p:pic>
          <p:nvPicPr>
            <p:cNvPr id="84" name="object 84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3395020" y="2511120"/>
              <a:ext cx="89825" cy="89830"/>
            </a:xfrm>
            <a:prstGeom prst="rect">
              <a:avLst/>
            </a:prstGeom>
          </p:spPr>
        </p:pic>
        <p:pic>
          <p:nvPicPr>
            <p:cNvPr id="85" name="object 85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3329901" y="1048461"/>
              <a:ext cx="284327" cy="89979"/>
            </a:xfrm>
            <a:prstGeom prst="rect">
              <a:avLst/>
            </a:prstGeom>
          </p:spPr>
        </p:pic>
        <p:sp>
          <p:nvSpPr>
            <p:cNvPr id="86" name="object 86"/>
            <p:cNvSpPr/>
            <p:nvPr/>
          </p:nvSpPr>
          <p:spPr>
            <a:xfrm>
              <a:off x="5153520" y="2265121"/>
              <a:ext cx="422909" cy="87630"/>
            </a:xfrm>
            <a:custGeom>
              <a:avLst/>
              <a:gdLst/>
              <a:ahLst/>
              <a:cxnLst/>
              <a:rect l="l" t="t" r="r" b="b"/>
              <a:pathLst>
                <a:path w="422910" h="87630">
                  <a:moveTo>
                    <a:pt x="0" y="0"/>
                  </a:moveTo>
                  <a:lnTo>
                    <a:pt x="422567" y="87261"/>
                  </a:lnTo>
                </a:path>
              </a:pathLst>
            </a:custGeom>
            <a:ln w="11963">
              <a:solidFill>
                <a:srgbClr val="003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7" name="object 87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5531973" y="2308274"/>
              <a:ext cx="88252" cy="88234"/>
            </a:xfrm>
            <a:prstGeom prst="rect">
              <a:avLst/>
            </a:prstGeom>
          </p:spPr>
        </p:pic>
        <p:pic>
          <p:nvPicPr>
            <p:cNvPr id="88" name="object 88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5109399" y="2221005"/>
              <a:ext cx="88243" cy="88241"/>
            </a:xfrm>
            <a:prstGeom prst="rect">
              <a:avLst/>
            </a:prstGeom>
          </p:spPr>
        </p:pic>
        <p:sp>
          <p:nvSpPr>
            <p:cNvPr id="89" name="object 89"/>
            <p:cNvSpPr/>
            <p:nvPr/>
          </p:nvSpPr>
          <p:spPr>
            <a:xfrm>
              <a:off x="4723066" y="2265121"/>
              <a:ext cx="430530" cy="208279"/>
            </a:xfrm>
            <a:custGeom>
              <a:avLst/>
              <a:gdLst/>
              <a:ahLst/>
              <a:cxnLst/>
              <a:rect l="l" t="t" r="r" b="b"/>
              <a:pathLst>
                <a:path w="430529" h="208280">
                  <a:moveTo>
                    <a:pt x="0" y="208279"/>
                  </a:moveTo>
                  <a:lnTo>
                    <a:pt x="430453" y="0"/>
                  </a:lnTo>
                </a:path>
              </a:pathLst>
            </a:custGeom>
            <a:ln w="11963">
              <a:solidFill>
                <a:srgbClr val="003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0" name="object 90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5108612" y="2220195"/>
              <a:ext cx="89844" cy="89857"/>
            </a:xfrm>
            <a:prstGeom prst="rect">
              <a:avLst/>
            </a:prstGeom>
          </p:spPr>
        </p:pic>
        <p:pic>
          <p:nvPicPr>
            <p:cNvPr id="91" name="object 91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4678151" y="2428493"/>
              <a:ext cx="89858" cy="89851"/>
            </a:xfrm>
            <a:prstGeom prst="rect">
              <a:avLst/>
            </a:prstGeom>
          </p:spPr>
        </p:pic>
        <p:sp>
          <p:nvSpPr>
            <p:cNvPr id="92" name="object 92"/>
            <p:cNvSpPr/>
            <p:nvPr/>
          </p:nvSpPr>
          <p:spPr>
            <a:xfrm>
              <a:off x="1101331" y="3073768"/>
              <a:ext cx="4691380" cy="373380"/>
            </a:xfrm>
            <a:custGeom>
              <a:avLst/>
              <a:gdLst/>
              <a:ahLst/>
              <a:cxnLst/>
              <a:rect l="l" t="t" r="r" b="b"/>
              <a:pathLst>
                <a:path w="4691380" h="373379">
                  <a:moveTo>
                    <a:pt x="1282839" y="0"/>
                  </a:moveTo>
                  <a:lnTo>
                    <a:pt x="0" y="0"/>
                  </a:lnTo>
                  <a:lnTo>
                    <a:pt x="0" y="372935"/>
                  </a:lnTo>
                  <a:lnTo>
                    <a:pt x="1282839" y="372935"/>
                  </a:lnTo>
                  <a:lnTo>
                    <a:pt x="1282839" y="0"/>
                  </a:lnTo>
                  <a:close/>
                </a:path>
                <a:path w="4691380" h="373379">
                  <a:moveTo>
                    <a:pt x="2986379" y="0"/>
                  </a:moveTo>
                  <a:lnTo>
                    <a:pt x="1703336" y="0"/>
                  </a:lnTo>
                  <a:lnTo>
                    <a:pt x="1703336" y="372935"/>
                  </a:lnTo>
                  <a:lnTo>
                    <a:pt x="2986379" y="372935"/>
                  </a:lnTo>
                  <a:lnTo>
                    <a:pt x="2986379" y="0"/>
                  </a:lnTo>
                  <a:close/>
                </a:path>
                <a:path w="4691380" h="373379">
                  <a:moveTo>
                    <a:pt x="4691329" y="0"/>
                  </a:moveTo>
                  <a:lnTo>
                    <a:pt x="3411169" y="0"/>
                  </a:lnTo>
                  <a:lnTo>
                    <a:pt x="3411169" y="372935"/>
                  </a:lnTo>
                  <a:lnTo>
                    <a:pt x="4691329" y="372935"/>
                  </a:lnTo>
                  <a:lnTo>
                    <a:pt x="4691329" y="0"/>
                  </a:lnTo>
                  <a:close/>
                </a:path>
              </a:pathLst>
            </a:custGeom>
            <a:solidFill>
              <a:srgbClr val="003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3" name="object 93"/>
          <p:cNvSpPr txBox="1"/>
          <p:nvPr/>
        </p:nvSpPr>
        <p:spPr>
          <a:xfrm>
            <a:off x="1101344" y="2845837"/>
            <a:ext cx="1283335" cy="561340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18415" algn="ctr">
              <a:lnSpc>
                <a:spcPct val="100000"/>
              </a:lnSpc>
              <a:spcBef>
                <a:spcPts val="450"/>
              </a:spcBef>
            </a:pPr>
            <a:r>
              <a:rPr sz="850" b="1" dirty="0">
                <a:latin typeface="Calibri"/>
                <a:cs typeface="Calibri"/>
              </a:rPr>
              <a:t>1</a:t>
            </a:r>
            <a:r>
              <a:rPr sz="850" b="1" spc="-10" dirty="0">
                <a:latin typeface="Calibri"/>
                <a:cs typeface="Calibri"/>
              </a:rPr>
              <a:t> </a:t>
            </a:r>
            <a:r>
              <a:rPr sz="850" b="1" dirty="0">
                <a:latin typeface="Calibri"/>
                <a:cs typeface="Calibri"/>
              </a:rPr>
              <a:t>день</a:t>
            </a:r>
            <a:r>
              <a:rPr sz="850" b="1" spc="280" dirty="0">
                <a:latin typeface="Calibri"/>
                <a:cs typeface="Calibri"/>
              </a:rPr>
              <a:t>  </a:t>
            </a:r>
            <a:r>
              <a:rPr sz="850" b="1" dirty="0">
                <a:latin typeface="Calibri"/>
                <a:cs typeface="Calibri"/>
              </a:rPr>
              <a:t>7</a:t>
            </a:r>
            <a:r>
              <a:rPr sz="850" b="1" spc="-10" dirty="0">
                <a:latin typeface="Calibri"/>
                <a:cs typeface="Calibri"/>
              </a:rPr>
              <a:t> </a:t>
            </a:r>
            <a:r>
              <a:rPr sz="850" b="1" dirty="0">
                <a:latin typeface="Calibri"/>
                <a:cs typeface="Calibri"/>
              </a:rPr>
              <a:t>дней</a:t>
            </a:r>
            <a:r>
              <a:rPr sz="850" b="1" spc="405" dirty="0">
                <a:latin typeface="Calibri"/>
                <a:cs typeface="Calibri"/>
              </a:rPr>
              <a:t> </a:t>
            </a:r>
            <a:r>
              <a:rPr sz="850" b="1" dirty="0">
                <a:latin typeface="Calibri"/>
                <a:cs typeface="Calibri"/>
              </a:rPr>
              <a:t>14</a:t>
            </a:r>
            <a:r>
              <a:rPr sz="850" b="1" spc="-5" dirty="0">
                <a:latin typeface="Calibri"/>
                <a:cs typeface="Calibri"/>
              </a:rPr>
              <a:t> </a:t>
            </a:r>
            <a:r>
              <a:rPr sz="850" b="1" spc="-20" dirty="0">
                <a:latin typeface="Calibri"/>
                <a:cs typeface="Calibri"/>
              </a:rPr>
              <a:t>дней</a:t>
            </a:r>
            <a:endParaRPr sz="850" dirty="0">
              <a:latin typeface="Calibri"/>
              <a:cs typeface="Calibri"/>
            </a:endParaRPr>
          </a:p>
          <a:p>
            <a:pPr marL="356870" marR="314325" indent="-24765" algn="ctr">
              <a:lnSpc>
                <a:spcPct val="115700"/>
              </a:lnSpc>
              <a:spcBef>
                <a:spcPts val="210"/>
              </a:spcBef>
            </a:pPr>
            <a:r>
              <a:rPr sz="950" b="1" dirty="0">
                <a:solidFill>
                  <a:srgbClr val="FFFFFF"/>
                </a:solidFill>
                <a:latin typeface="Calibri"/>
                <a:cs typeface="Calibri"/>
              </a:rPr>
              <a:t>Hет</a:t>
            </a:r>
            <a:r>
              <a:rPr sz="950" b="1" spc="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50" b="1" spc="-10" dirty="0">
                <a:solidFill>
                  <a:srgbClr val="FFFFFF"/>
                </a:solidFill>
                <a:latin typeface="Calibri"/>
                <a:cs typeface="Calibri"/>
              </a:rPr>
              <a:t>засухи </a:t>
            </a:r>
            <a:r>
              <a:rPr sz="950" b="1" dirty="0">
                <a:solidFill>
                  <a:srgbClr val="FFFFFF"/>
                </a:solidFill>
                <a:latin typeface="Calibri"/>
                <a:cs typeface="Calibri"/>
              </a:rPr>
              <a:t>(65%</a:t>
            </a:r>
            <a:r>
              <a:rPr sz="950" b="1" spc="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50" b="1" spc="-20" dirty="0">
                <a:solidFill>
                  <a:srgbClr val="FFFFFF"/>
                </a:solidFill>
                <a:latin typeface="Calibri"/>
                <a:cs typeface="Calibri"/>
              </a:rPr>
              <a:t>MWC)</a:t>
            </a:r>
            <a:endParaRPr sz="950" dirty="0">
              <a:latin typeface="Calibri"/>
              <a:cs typeface="Calibri"/>
            </a:endParaRPr>
          </a:p>
        </p:txBody>
      </p:sp>
      <p:sp>
        <p:nvSpPr>
          <p:cNvPr id="94" name="object 94"/>
          <p:cNvSpPr txBox="1"/>
          <p:nvPr/>
        </p:nvSpPr>
        <p:spPr>
          <a:xfrm>
            <a:off x="3160336" y="3046497"/>
            <a:ext cx="614045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indent="120014">
              <a:lnSpc>
                <a:spcPct val="115700"/>
              </a:lnSpc>
              <a:spcBef>
                <a:spcPts val="100"/>
              </a:spcBef>
            </a:pPr>
            <a:r>
              <a:rPr sz="950" b="1" spc="-10" dirty="0">
                <a:solidFill>
                  <a:srgbClr val="FFFFFF"/>
                </a:solidFill>
                <a:latin typeface="Calibri"/>
                <a:cs typeface="Calibri"/>
              </a:rPr>
              <a:t>3асуха </a:t>
            </a:r>
            <a:r>
              <a:rPr sz="950" b="1" dirty="0">
                <a:solidFill>
                  <a:srgbClr val="FFFFFF"/>
                </a:solidFill>
                <a:latin typeface="Calibri"/>
                <a:cs typeface="Calibri"/>
              </a:rPr>
              <a:t>(45%</a:t>
            </a:r>
            <a:r>
              <a:rPr sz="950" b="1" spc="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50" b="1" spc="-25" dirty="0">
                <a:solidFill>
                  <a:srgbClr val="FFFFFF"/>
                </a:solidFill>
                <a:latin typeface="Calibri"/>
                <a:cs typeface="Calibri"/>
              </a:rPr>
              <a:t>MWC)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95" name="object 95"/>
          <p:cNvSpPr txBox="1"/>
          <p:nvPr/>
        </p:nvSpPr>
        <p:spPr>
          <a:xfrm>
            <a:off x="2804667" y="3073768"/>
            <a:ext cx="2988310" cy="373380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749425" algn="ctr">
              <a:lnSpc>
                <a:spcPct val="100000"/>
              </a:lnSpc>
              <a:spcBef>
                <a:spcPts val="65"/>
              </a:spcBef>
            </a:pPr>
            <a:r>
              <a:rPr sz="950" b="1" spc="-10" dirty="0">
                <a:solidFill>
                  <a:srgbClr val="FFFFFF"/>
                </a:solidFill>
                <a:latin typeface="Calibri"/>
                <a:cs typeface="Calibri"/>
              </a:rPr>
              <a:t>3асуха</a:t>
            </a:r>
            <a:endParaRPr sz="950" dirty="0">
              <a:latin typeface="Calibri"/>
              <a:cs typeface="Calibri"/>
            </a:endParaRPr>
          </a:p>
          <a:p>
            <a:pPr marL="1751330" algn="ctr">
              <a:lnSpc>
                <a:spcPct val="100000"/>
              </a:lnSpc>
              <a:spcBef>
                <a:spcPts val="180"/>
              </a:spcBef>
            </a:pPr>
            <a:r>
              <a:rPr sz="950" b="1" dirty="0">
                <a:solidFill>
                  <a:srgbClr val="FFFFFF"/>
                </a:solidFill>
                <a:latin typeface="Calibri"/>
                <a:cs typeface="Calibri"/>
              </a:rPr>
              <a:t>(25%</a:t>
            </a:r>
            <a:r>
              <a:rPr sz="950" b="1" spc="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50" b="1" spc="-20" dirty="0">
                <a:solidFill>
                  <a:srgbClr val="FFFFFF"/>
                </a:solidFill>
                <a:latin typeface="Calibri"/>
                <a:cs typeface="Calibri"/>
              </a:rPr>
              <a:t>MWC)</a:t>
            </a:r>
            <a:endParaRPr sz="950" dirty="0">
              <a:latin typeface="Calibri"/>
              <a:cs typeface="Calibri"/>
            </a:endParaRPr>
          </a:p>
        </p:txBody>
      </p:sp>
      <p:sp>
        <p:nvSpPr>
          <p:cNvPr id="96" name="object 96"/>
          <p:cNvSpPr txBox="1"/>
          <p:nvPr/>
        </p:nvSpPr>
        <p:spPr>
          <a:xfrm>
            <a:off x="563299" y="381203"/>
            <a:ext cx="5895340" cy="5810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ru-RU" sz="1200" b="1" spc="20" dirty="0">
                <a:solidFill>
                  <a:srgbClr val="003E7E"/>
                </a:solidFill>
                <a:latin typeface="Calibri"/>
                <a:cs typeface="Calibri"/>
              </a:rPr>
              <a:t>С</a:t>
            </a:r>
            <a:r>
              <a:rPr sz="1200" b="1" spc="20" dirty="0" err="1">
                <a:solidFill>
                  <a:srgbClr val="003E7E"/>
                </a:solidFill>
                <a:latin typeface="Calibri"/>
                <a:cs typeface="Calibri"/>
              </a:rPr>
              <a:t>одержание</a:t>
            </a:r>
            <a:r>
              <a:rPr sz="1200" b="1" spc="20" dirty="0">
                <a:solidFill>
                  <a:srgbClr val="003E7E"/>
                </a:solidFill>
                <a:latin typeface="Calibri"/>
                <a:cs typeface="Calibri"/>
              </a:rPr>
              <a:t> растительного гормона абсцизовой кислоты</a:t>
            </a:r>
            <a:r>
              <a:rPr sz="1200" b="1" spc="25" dirty="0">
                <a:solidFill>
                  <a:srgbClr val="003E7E"/>
                </a:solidFill>
                <a:latin typeface="Calibri"/>
                <a:cs typeface="Calibri"/>
              </a:rPr>
              <a:t> </a:t>
            </a:r>
            <a:r>
              <a:rPr sz="1200" b="1" spc="20" dirty="0">
                <a:solidFill>
                  <a:srgbClr val="003E7E"/>
                </a:solidFill>
                <a:latin typeface="Calibri"/>
                <a:cs typeface="Calibri"/>
              </a:rPr>
              <a:t>изменяется </a:t>
            </a:r>
            <a:r>
              <a:rPr sz="1200" b="1" spc="10" dirty="0">
                <a:solidFill>
                  <a:srgbClr val="003E7E"/>
                </a:solidFill>
                <a:latin typeface="Calibri"/>
                <a:cs typeface="Calibri"/>
              </a:rPr>
              <a:t>под</a:t>
            </a:r>
            <a:r>
              <a:rPr sz="1200" b="1" spc="20" dirty="0">
                <a:solidFill>
                  <a:srgbClr val="003E7E"/>
                </a:solidFill>
                <a:latin typeface="Calibri"/>
                <a:cs typeface="Calibri"/>
              </a:rPr>
              <a:t> </a:t>
            </a:r>
            <a:r>
              <a:rPr sz="1200" b="1" spc="-10" dirty="0">
                <a:solidFill>
                  <a:srgbClr val="003E7E"/>
                </a:solidFill>
                <a:latin typeface="Calibri"/>
                <a:cs typeface="Calibri"/>
              </a:rPr>
              <a:t>действием </a:t>
            </a:r>
            <a:r>
              <a:rPr sz="1200" b="1" dirty="0">
                <a:solidFill>
                  <a:srgbClr val="003E7E"/>
                </a:solidFill>
                <a:latin typeface="Calibri"/>
                <a:cs typeface="Calibri"/>
              </a:rPr>
              <a:t>Атоник™</a:t>
            </a:r>
            <a:r>
              <a:rPr sz="1200" b="1" spc="80" dirty="0">
                <a:solidFill>
                  <a:srgbClr val="003E7E"/>
                </a:solidFill>
                <a:latin typeface="Calibri"/>
                <a:cs typeface="Calibri"/>
              </a:rPr>
              <a:t> </a:t>
            </a:r>
            <a:r>
              <a:rPr sz="1200" b="1" spc="85" dirty="0">
                <a:solidFill>
                  <a:srgbClr val="003E7E"/>
                </a:solidFill>
                <a:latin typeface="Calibri"/>
                <a:cs typeface="Calibri"/>
              </a:rPr>
              <a:t> </a:t>
            </a:r>
            <a:r>
              <a:rPr sz="1200" b="1" dirty="0">
                <a:solidFill>
                  <a:srgbClr val="003E7E"/>
                </a:solidFill>
                <a:latin typeface="Calibri"/>
                <a:cs typeface="Calibri"/>
              </a:rPr>
              <a:t>и</a:t>
            </a:r>
            <a:r>
              <a:rPr sz="1200" b="1" spc="85" dirty="0">
                <a:solidFill>
                  <a:srgbClr val="003E7E"/>
                </a:solidFill>
                <a:latin typeface="Calibri"/>
                <a:cs typeface="Calibri"/>
              </a:rPr>
              <a:t> </a:t>
            </a:r>
            <a:r>
              <a:rPr sz="1200" b="1" dirty="0">
                <a:solidFill>
                  <a:srgbClr val="003E7E"/>
                </a:solidFill>
                <a:latin typeface="Calibri"/>
                <a:cs typeface="Calibri"/>
              </a:rPr>
              <a:t>уровней</a:t>
            </a:r>
            <a:r>
              <a:rPr sz="1200" b="1" spc="85" dirty="0">
                <a:solidFill>
                  <a:srgbClr val="003E7E"/>
                </a:solidFill>
                <a:latin typeface="Calibri"/>
                <a:cs typeface="Calibri"/>
              </a:rPr>
              <a:t> </a:t>
            </a:r>
            <a:r>
              <a:rPr sz="1200" b="1" spc="-10" dirty="0">
                <a:solidFill>
                  <a:srgbClr val="003E7E"/>
                </a:solidFill>
                <a:latin typeface="Calibri"/>
                <a:cs typeface="Calibri"/>
              </a:rPr>
              <a:t>засухи*:</a:t>
            </a:r>
            <a:endParaRPr sz="1200" dirty="0">
              <a:latin typeface="Calibri"/>
              <a:cs typeface="Calibri"/>
            </a:endParaRPr>
          </a:p>
          <a:p>
            <a:pPr marL="399415">
              <a:lnSpc>
                <a:spcPct val="100000"/>
              </a:lnSpc>
              <a:spcBef>
                <a:spcPts val="165"/>
              </a:spcBef>
            </a:pPr>
            <a:r>
              <a:rPr sz="1100" b="1" spc="-50" dirty="0">
                <a:latin typeface="Calibri"/>
                <a:cs typeface="Calibri"/>
              </a:rPr>
              <a:t>5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97" name="object 97"/>
          <p:cNvSpPr txBox="1"/>
          <p:nvPr/>
        </p:nvSpPr>
        <p:spPr>
          <a:xfrm>
            <a:off x="5883856" y="872618"/>
            <a:ext cx="1257024" cy="2228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800" spc="-35" dirty="0">
                <a:latin typeface="Tahoma"/>
                <a:cs typeface="Tahoma"/>
              </a:rPr>
              <a:t>*данная</a:t>
            </a:r>
            <a:r>
              <a:rPr sz="800" spc="-45" dirty="0">
                <a:latin typeface="Tahoma"/>
                <a:cs typeface="Tahoma"/>
              </a:rPr>
              <a:t> </a:t>
            </a:r>
            <a:r>
              <a:rPr sz="800" spc="-10" dirty="0">
                <a:latin typeface="Tahoma"/>
                <a:cs typeface="Tahoma"/>
              </a:rPr>
              <a:t>особенность </a:t>
            </a:r>
            <a:r>
              <a:rPr sz="800" spc="-30" dirty="0">
                <a:latin typeface="Tahoma"/>
                <a:cs typeface="Tahoma"/>
              </a:rPr>
              <a:t>позволяет</a:t>
            </a:r>
            <a:r>
              <a:rPr sz="800" spc="-40" dirty="0">
                <a:latin typeface="Tahoma"/>
                <a:cs typeface="Tahoma"/>
              </a:rPr>
              <a:t> </a:t>
            </a:r>
            <a:r>
              <a:rPr sz="800" spc="-10" dirty="0">
                <a:latin typeface="Tahoma"/>
                <a:cs typeface="Tahoma"/>
              </a:rPr>
              <a:t>растениям </a:t>
            </a:r>
            <a:r>
              <a:rPr sz="800" spc="-20" dirty="0">
                <a:latin typeface="Tahoma"/>
                <a:cs typeface="Tahoma"/>
              </a:rPr>
              <a:t>гораздо</a:t>
            </a:r>
            <a:r>
              <a:rPr sz="800" spc="-55" dirty="0">
                <a:latin typeface="Tahoma"/>
                <a:cs typeface="Tahoma"/>
              </a:rPr>
              <a:t> </a:t>
            </a:r>
            <a:r>
              <a:rPr sz="800" spc="-30" dirty="0">
                <a:latin typeface="Tahoma"/>
                <a:cs typeface="Tahoma"/>
              </a:rPr>
              <a:t>быстрее</a:t>
            </a:r>
            <a:r>
              <a:rPr sz="800" spc="-50" dirty="0">
                <a:latin typeface="Tahoma"/>
                <a:cs typeface="Tahoma"/>
              </a:rPr>
              <a:t> </a:t>
            </a:r>
            <a:r>
              <a:rPr sz="800" spc="-30" dirty="0">
                <a:latin typeface="Tahoma"/>
                <a:cs typeface="Tahoma"/>
              </a:rPr>
              <a:t>восста‑ </a:t>
            </a:r>
            <a:r>
              <a:rPr sz="800" spc="-35" dirty="0">
                <a:latin typeface="Tahoma"/>
                <a:cs typeface="Tahoma"/>
              </a:rPr>
              <a:t>навливать</a:t>
            </a:r>
            <a:r>
              <a:rPr sz="800" spc="-40" dirty="0">
                <a:latin typeface="Tahoma"/>
                <a:cs typeface="Tahoma"/>
              </a:rPr>
              <a:t> </a:t>
            </a:r>
            <a:r>
              <a:rPr sz="800" spc="-10" dirty="0">
                <a:latin typeface="Tahoma"/>
                <a:cs typeface="Tahoma"/>
              </a:rPr>
              <a:t>фотосинте‑ </a:t>
            </a:r>
            <a:r>
              <a:rPr sz="800" spc="-40" dirty="0">
                <a:latin typeface="Tahoma"/>
                <a:cs typeface="Tahoma"/>
              </a:rPr>
              <a:t>тическую</a:t>
            </a:r>
            <a:r>
              <a:rPr sz="800" spc="-20" dirty="0">
                <a:latin typeface="Tahoma"/>
                <a:cs typeface="Tahoma"/>
              </a:rPr>
              <a:t> </a:t>
            </a:r>
            <a:r>
              <a:rPr sz="800" spc="-10" dirty="0">
                <a:latin typeface="Tahoma"/>
                <a:cs typeface="Tahoma"/>
              </a:rPr>
              <a:t>активность</a:t>
            </a:r>
            <a:endParaRPr sz="800" dirty="0">
              <a:latin typeface="Tahoma"/>
              <a:cs typeface="Tahoma"/>
            </a:endParaRPr>
          </a:p>
          <a:p>
            <a:pPr marL="12700" marR="17780">
              <a:lnSpc>
                <a:spcPct val="100000"/>
              </a:lnSpc>
            </a:pPr>
            <a:r>
              <a:rPr sz="800" spc="-10" dirty="0">
                <a:latin typeface="Tahoma"/>
                <a:cs typeface="Tahoma"/>
              </a:rPr>
              <a:t>и</a:t>
            </a:r>
            <a:r>
              <a:rPr sz="800" spc="-55" dirty="0">
                <a:latin typeface="Tahoma"/>
                <a:cs typeface="Tahoma"/>
              </a:rPr>
              <a:t> </a:t>
            </a:r>
            <a:r>
              <a:rPr sz="800" spc="-30" dirty="0">
                <a:latin typeface="Tahoma"/>
                <a:cs typeface="Tahoma"/>
              </a:rPr>
              <a:t>метаболизм</a:t>
            </a:r>
            <a:r>
              <a:rPr sz="800" spc="-50" dirty="0">
                <a:latin typeface="Tahoma"/>
                <a:cs typeface="Tahoma"/>
              </a:rPr>
              <a:t> </a:t>
            </a:r>
            <a:r>
              <a:rPr sz="800" spc="-10" dirty="0">
                <a:latin typeface="Tahoma"/>
                <a:cs typeface="Tahoma"/>
              </a:rPr>
              <a:t>(преи‑ </a:t>
            </a:r>
            <a:r>
              <a:rPr sz="800" spc="-25" dirty="0">
                <a:latin typeface="Tahoma"/>
                <a:cs typeface="Tahoma"/>
              </a:rPr>
              <a:t>мущество</a:t>
            </a:r>
            <a:r>
              <a:rPr sz="800" spc="-85" dirty="0">
                <a:latin typeface="Tahoma"/>
                <a:cs typeface="Tahoma"/>
              </a:rPr>
              <a:t> </a:t>
            </a:r>
            <a:r>
              <a:rPr sz="800" spc="-10" dirty="0">
                <a:latin typeface="Tahoma"/>
                <a:cs typeface="Tahoma"/>
              </a:rPr>
              <a:t>анаболизма </a:t>
            </a:r>
            <a:r>
              <a:rPr sz="800" spc="-35" dirty="0">
                <a:latin typeface="Tahoma"/>
                <a:cs typeface="Tahoma"/>
              </a:rPr>
              <a:t>над</a:t>
            </a:r>
            <a:r>
              <a:rPr sz="800" spc="-60" dirty="0">
                <a:latin typeface="Tahoma"/>
                <a:cs typeface="Tahoma"/>
              </a:rPr>
              <a:t> </a:t>
            </a:r>
            <a:r>
              <a:rPr sz="800" spc="-10" dirty="0">
                <a:latin typeface="Tahoma"/>
                <a:cs typeface="Tahoma"/>
              </a:rPr>
              <a:t>катаболизмом) </a:t>
            </a:r>
            <a:r>
              <a:rPr sz="800" spc="-25" dirty="0">
                <a:latin typeface="Tahoma"/>
                <a:cs typeface="Tahoma"/>
              </a:rPr>
              <a:t>после</a:t>
            </a:r>
            <a:r>
              <a:rPr sz="800" spc="-55" dirty="0">
                <a:latin typeface="Tahoma"/>
                <a:cs typeface="Tahoma"/>
              </a:rPr>
              <a:t> </a:t>
            </a:r>
            <a:r>
              <a:rPr sz="800" spc="-10" dirty="0">
                <a:latin typeface="Tahoma"/>
                <a:cs typeface="Tahoma"/>
              </a:rPr>
              <a:t>перенесенных </a:t>
            </a:r>
            <a:r>
              <a:rPr sz="800" spc="-25" dirty="0">
                <a:latin typeface="Tahoma"/>
                <a:cs typeface="Tahoma"/>
              </a:rPr>
              <a:t>стрессов</a:t>
            </a:r>
            <a:r>
              <a:rPr sz="800" spc="-35" dirty="0">
                <a:latin typeface="Tahoma"/>
                <a:cs typeface="Tahoma"/>
              </a:rPr>
              <a:t> </a:t>
            </a:r>
            <a:r>
              <a:rPr sz="800" spc="-30" dirty="0">
                <a:latin typeface="Tahoma"/>
                <a:cs typeface="Tahoma"/>
              </a:rPr>
              <a:t>абиотического </a:t>
            </a:r>
            <a:r>
              <a:rPr sz="800" spc="-35" dirty="0">
                <a:latin typeface="Tahoma"/>
                <a:cs typeface="Tahoma"/>
              </a:rPr>
              <a:t>характера</a:t>
            </a:r>
            <a:r>
              <a:rPr sz="800" spc="-10" dirty="0">
                <a:latin typeface="Tahoma"/>
                <a:cs typeface="Tahoma"/>
              </a:rPr>
              <a:t> (фитоток‑ </a:t>
            </a:r>
            <a:r>
              <a:rPr sz="800" spc="-35" dirty="0">
                <a:latin typeface="Tahoma"/>
                <a:cs typeface="Tahoma"/>
              </a:rPr>
              <a:t>сичность,</a:t>
            </a:r>
            <a:r>
              <a:rPr sz="800" dirty="0">
                <a:latin typeface="Tahoma"/>
                <a:cs typeface="Tahoma"/>
              </a:rPr>
              <a:t> </a:t>
            </a:r>
            <a:r>
              <a:rPr sz="800" spc="-10" dirty="0">
                <a:latin typeface="Tahoma"/>
                <a:cs typeface="Tahoma"/>
              </a:rPr>
              <a:t>высокая </a:t>
            </a:r>
            <a:r>
              <a:rPr sz="800" spc="-10" dirty="0" err="1">
                <a:latin typeface="Tahoma"/>
                <a:cs typeface="Tahoma"/>
              </a:rPr>
              <a:t>температура</a:t>
            </a:r>
            <a:r>
              <a:rPr sz="800" spc="-10" dirty="0">
                <a:latin typeface="Tahoma"/>
                <a:cs typeface="Tahoma"/>
              </a:rPr>
              <a:t>)</a:t>
            </a:r>
            <a:r>
              <a:rPr lang="ru-RU" sz="800" spc="-10" dirty="0">
                <a:latin typeface="Tahoma"/>
                <a:cs typeface="Tahoma"/>
              </a:rPr>
              <a:t> </a:t>
            </a:r>
          </a:p>
          <a:p>
            <a:pPr marL="12700" marR="17780">
              <a:lnSpc>
                <a:spcPct val="100000"/>
              </a:lnSpc>
            </a:pPr>
            <a:endParaRPr lang="ru-RU" sz="800" spc="-10" dirty="0">
              <a:latin typeface="Tahoma"/>
              <a:cs typeface="Tahoma"/>
            </a:endParaRPr>
          </a:p>
          <a:p>
            <a:pPr marL="12700" marR="17780"/>
            <a:r>
              <a:rPr lang="en-US" sz="800" spc="-20" dirty="0">
                <a:latin typeface="Tahoma"/>
                <a:cs typeface="Tahoma"/>
              </a:rPr>
              <a:t>MWC</a:t>
            </a:r>
            <a:r>
              <a:rPr lang="en-US" sz="800" spc="-35" dirty="0">
                <a:latin typeface="Tahoma"/>
                <a:cs typeface="Tahoma"/>
              </a:rPr>
              <a:t> </a:t>
            </a:r>
            <a:r>
              <a:rPr lang="en-US" sz="800" spc="-45" dirty="0">
                <a:latin typeface="Tahoma"/>
                <a:cs typeface="Tahoma"/>
              </a:rPr>
              <a:t>–</a:t>
            </a:r>
            <a:r>
              <a:rPr lang="en-US" sz="800" spc="-35" dirty="0">
                <a:latin typeface="Tahoma"/>
                <a:cs typeface="Tahoma"/>
              </a:rPr>
              <a:t> </a:t>
            </a:r>
            <a:r>
              <a:rPr lang="ru-RU" sz="800" spc="-20" dirty="0">
                <a:latin typeface="Tahoma"/>
                <a:cs typeface="Tahoma"/>
              </a:rPr>
              <a:t>максимальная</a:t>
            </a:r>
            <a:r>
              <a:rPr lang="ru-RU" sz="800" spc="-30" dirty="0">
                <a:latin typeface="Tahoma"/>
                <a:cs typeface="Tahoma"/>
              </a:rPr>
              <a:t> влагоемкость</a:t>
            </a:r>
            <a:r>
              <a:rPr lang="ru-RU" sz="800" spc="-35" dirty="0">
                <a:latin typeface="Tahoma"/>
                <a:cs typeface="Tahoma"/>
              </a:rPr>
              <a:t> </a:t>
            </a:r>
            <a:r>
              <a:rPr lang="ru-RU" sz="800" spc="-10" dirty="0">
                <a:latin typeface="Tahoma"/>
                <a:cs typeface="Tahoma"/>
              </a:rPr>
              <a:t>почвы</a:t>
            </a:r>
            <a:endParaRPr lang="ru-RU" sz="800" dirty="0">
              <a:latin typeface="Tahoma"/>
              <a:cs typeface="Tahoma"/>
            </a:endParaRPr>
          </a:p>
          <a:p>
            <a:pPr marL="12700" marR="17780">
              <a:lnSpc>
                <a:spcPct val="100000"/>
              </a:lnSpc>
            </a:pPr>
            <a:endParaRPr sz="800" dirty="0">
              <a:latin typeface="Tahoma"/>
              <a:cs typeface="Tahoma"/>
            </a:endParaRPr>
          </a:p>
        </p:txBody>
      </p:sp>
      <p:sp>
        <p:nvSpPr>
          <p:cNvPr id="98" name="object 98"/>
          <p:cNvSpPr txBox="1"/>
          <p:nvPr/>
        </p:nvSpPr>
        <p:spPr>
          <a:xfrm>
            <a:off x="3911295" y="9857752"/>
            <a:ext cx="179768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30" dirty="0">
                <a:latin typeface="Tahoma"/>
                <a:cs typeface="Tahoma"/>
              </a:rPr>
              <a:t>После</a:t>
            </a:r>
            <a:r>
              <a:rPr sz="1200" spc="-55" dirty="0">
                <a:latin typeface="Tahoma"/>
                <a:cs typeface="Tahoma"/>
              </a:rPr>
              <a:t> </a:t>
            </a:r>
            <a:r>
              <a:rPr sz="1200" spc="-25" dirty="0" err="1">
                <a:latin typeface="Tahoma"/>
                <a:cs typeface="Tahoma"/>
              </a:rPr>
              <a:t>обработки</a:t>
            </a:r>
            <a:r>
              <a:rPr sz="1200" spc="-55" dirty="0">
                <a:latin typeface="Tahoma"/>
                <a:cs typeface="Tahoma"/>
              </a:rPr>
              <a:t> </a:t>
            </a:r>
            <a:r>
              <a:rPr lang="ru-RU" sz="1200" spc="-55" dirty="0">
                <a:latin typeface="Tahoma"/>
                <a:cs typeface="Tahoma"/>
              </a:rPr>
              <a:t>А</a:t>
            </a:r>
            <a:r>
              <a:rPr sz="1200" spc="-55" dirty="0" err="1">
                <a:latin typeface="Tahoma"/>
                <a:cs typeface="Tahoma"/>
              </a:rPr>
              <a:t>тоник</a:t>
            </a:r>
            <a:endParaRPr sz="1200" dirty="0">
              <a:latin typeface="Tahoma"/>
              <a:cs typeface="Tahoma"/>
            </a:endParaRPr>
          </a:p>
        </p:txBody>
      </p:sp>
      <p:sp>
        <p:nvSpPr>
          <p:cNvPr id="99" name="object 99"/>
          <p:cNvSpPr txBox="1"/>
          <p:nvPr/>
        </p:nvSpPr>
        <p:spPr>
          <a:xfrm>
            <a:off x="563321" y="9857752"/>
            <a:ext cx="259701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40" dirty="0">
                <a:latin typeface="Tahoma"/>
                <a:cs typeface="Tahoma"/>
              </a:rPr>
              <a:t>Без</a:t>
            </a:r>
            <a:r>
              <a:rPr sz="1200" spc="-65" dirty="0">
                <a:latin typeface="Tahoma"/>
                <a:cs typeface="Tahoma"/>
              </a:rPr>
              <a:t> </a:t>
            </a:r>
            <a:r>
              <a:rPr sz="1200" spc="-25" dirty="0" err="1">
                <a:latin typeface="Tahoma"/>
                <a:cs typeface="Tahoma"/>
              </a:rPr>
              <a:t>обработки</a:t>
            </a:r>
            <a:r>
              <a:rPr sz="1200" spc="-60" dirty="0">
                <a:latin typeface="Tahoma"/>
                <a:cs typeface="Tahoma"/>
              </a:rPr>
              <a:t> </a:t>
            </a:r>
            <a:r>
              <a:rPr lang="ru-RU" sz="1200" spc="-55" dirty="0">
                <a:latin typeface="Tahoma"/>
                <a:cs typeface="Tahoma"/>
              </a:rPr>
              <a:t>А</a:t>
            </a:r>
            <a:r>
              <a:rPr sz="1200" spc="-55" dirty="0" err="1">
                <a:latin typeface="Tahoma"/>
                <a:cs typeface="Tahoma"/>
              </a:rPr>
              <a:t>тоник</a:t>
            </a:r>
            <a:endParaRPr sz="1200" dirty="0">
              <a:latin typeface="Tahoma"/>
              <a:cs typeface="Tahoma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C8A19472-DDF0-C5AF-5486-006B64289D33}"/>
              </a:ext>
            </a:extLst>
          </p:cNvPr>
          <p:cNvSpPr txBox="1"/>
          <p:nvPr/>
        </p:nvSpPr>
        <p:spPr>
          <a:xfrm>
            <a:off x="1999222" y="10325362"/>
            <a:ext cx="385010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spc="105" dirty="0">
                <a:solidFill>
                  <a:schemeClr val="bg1"/>
                </a:solidFill>
                <a:latin typeface="Tahoma"/>
                <a:cs typeface="Tahoma"/>
              </a:rPr>
              <a:t>«</a:t>
            </a:r>
            <a:r>
              <a:rPr lang="ru-RU" sz="1200" spc="105" dirty="0" err="1">
                <a:solidFill>
                  <a:schemeClr val="bg1"/>
                </a:solidFill>
                <a:latin typeface="Tahoma"/>
                <a:cs typeface="Tahoma"/>
              </a:rPr>
              <a:t>ЭкоБиоТехнологии</a:t>
            </a:r>
            <a:r>
              <a:rPr lang="ru-RU" sz="1200" spc="105" dirty="0">
                <a:solidFill>
                  <a:schemeClr val="bg1"/>
                </a:solidFill>
                <a:latin typeface="Tahoma"/>
                <a:cs typeface="Tahoma"/>
              </a:rPr>
              <a:t> </a:t>
            </a:r>
            <a:r>
              <a:rPr lang="ru-RU" sz="1200" spc="105" dirty="0" err="1">
                <a:solidFill>
                  <a:schemeClr val="bg1"/>
                </a:solidFill>
                <a:latin typeface="Tahoma"/>
                <a:cs typeface="Tahoma"/>
              </a:rPr>
              <a:t>СтопХимия</a:t>
            </a:r>
            <a:r>
              <a:rPr lang="ru-RU" sz="1200" spc="105" dirty="0">
                <a:solidFill>
                  <a:schemeClr val="bg1"/>
                </a:solidFill>
                <a:latin typeface="Tahoma"/>
                <a:cs typeface="Tahoma"/>
              </a:rPr>
              <a:t>»</a:t>
            </a:r>
            <a:endParaRPr lang="ru-RU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AF21EDAB-77D3-83C0-CBA7-6840AE3BDC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>
            <a:extLst>
              <a:ext uri="{FF2B5EF4-FFF2-40B4-BE49-F238E27FC236}">
                <a16:creationId xmlns:a16="http://schemas.microsoft.com/office/drawing/2014/main" id="{9DCA6258-1C3A-FD7F-834F-05A566D0C22D}"/>
              </a:ext>
            </a:extLst>
          </p:cNvPr>
          <p:cNvSpPr txBox="1"/>
          <p:nvPr/>
        </p:nvSpPr>
        <p:spPr>
          <a:xfrm>
            <a:off x="563295" y="381203"/>
            <a:ext cx="6528116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1400" b="1" dirty="0">
                <a:solidFill>
                  <a:srgbClr val="003E7E"/>
                </a:solidFill>
                <a:latin typeface="Calibri"/>
                <a:cs typeface="Calibri"/>
              </a:rPr>
              <a:t>Регламенты применения </a:t>
            </a:r>
            <a:r>
              <a:rPr lang="ru-RU" sz="1400" b="1" dirty="0" err="1">
                <a:solidFill>
                  <a:srgbClr val="003E7E"/>
                </a:solidFill>
                <a:latin typeface="Calibri"/>
                <a:cs typeface="Calibri"/>
              </a:rPr>
              <a:t>Атоник</a:t>
            </a:r>
            <a:r>
              <a:rPr lang="ru-RU" sz="1400" b="1" dirty="0">
                <a:solidFill>
                  <a:srgbClr val="003E7E"/>
                </a:solidFill>
                <a:latin typeface="Calibri"/>
                <a:cs typeface="Calibri"/>
              </a:rPr>
              <a:t> Плюс для сельскохозяйственного производства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20" name="object 2">
            <a:extLst>
              <a:ext uri="{FF2B5EF4-FFF2-40B4-BE49-F238E27FC236}">
                <a16:creationId xmlns:a16="http://schemas.microsoft.com/office/drawing/2014/main" id="{BDE4A0E9-9290-FC06-43A4-651C41E2B0C1}"/>
              </a:ext>
            </a:extLst>
          </p:cNvPr>
          <p:cNvSpPr/>
          <p:nvPr/>
        </p:nvSpPr>
        <p:spPr>
          <a:xfrm>
            <a:off x="0" y="10369315"/>
            <a:ext cx="7560309" cy="432434"/>
          </a:xfrm>
          <a:custGeom>
            <a:avLst/>
            <a:gdLst/>
            <a:ahLst/>
            <a:cxnLst/>
            <a:rect l="l" t="t" r="r" b="b"/>
            <a:pathLst>
              <a:path w="7560309" h="432434">
                <a:moveTo>
                  <a:pt x="7560005" y="0"/>
                </a:moveTo>
                <a:lnTo>
                  <a:pt x="0" y="0"/>
                </a:lnTo>
                <a:lnTo>
                  <a:pt x="0" y="432003"/>
                </a:lnTo>
                <a:lnTo>
                  <a:pt x="7560005" y="432003"/>
                </a:lnTo>
                <a:lnTo>
                  <a:pt x="7560005" y="0"/>
                </a:lnTo>
                <a:close/>
              </a:path>
            </a:pathLst>
          </a:custGeom>
          <a:solidFill>
            <a:srgbClr val="003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3">
            <a:extLst>
              <a:ext uri="{FF2B5EF4-FFF2-40B4-BE49-F238E27FC236}">
                <a16:creationId xmlns:a16="http://schemas.microsoft.com/office/drawing/2014/main" id="{6DC865FF-1326-958D-5331-A85014174B03}"/>
              </a:ext>
            </a:extLst>
          </p:cNvPr>
          <p:cNvSpPr txBox="1"/>
          <p:nvPr/>
        </p:nvSpPr>
        <p:spPr>
          <a:xfrm>
            <a:off x="7046900" y="10475268"/>
            <a:ext cx="93980" cy="1744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050" dirty="0">
                <a:solidFill>
                  <a:schemeClr val="bg1"/>
                </a:solidFill>
                <a:latin typeface="Tahoma"/>
                <a:cs typeface="Tahoma"/>
              </a:rPr>
              <a:t>4</a:t>
            </a:r>
            <a:endParaRPr sz="1050" dirty="0">
              <a:solidFill>
                <a:schemeClr val="bg1"/>
              </a:solidFill>
              <a:latin typeface="Tahoma"/>
              <a:cs typeface="Tahoma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C5C7B13-E302-A1A1-04F6-644320C47498}"/>
              </a:ext>
            </a:extLst>
          </p:cNvPr>
          <p:cNvSpPr txBox="1"/>
          <p:nvPr/>
        </p:nvSpPr>
        <p:spPr>
          <a:xfrm>
            <a:off x="1999222" y="10434677"/>
            <a:ext cx="385010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spc="105" dirty="0">
                <a:solidFill>
                  <a:schemeClr val="bg1"/>
                </a:solidFill>
                <a:latin typeface="Tahoma"/>
                <a:cs typeface="Tahoma"/>
              </a:rPr>
              <a:t>«</a:t>
            </a:r>
            <a:r>
              <a:rPr lang="ru-RU" sz="1200" spc="105" dirty="0" err="1">
                <a:solidFill>
                  <a:schemeClr val="bg1"/>
                </a:solidFill>
                <a:latin typeface="Tahoma"/>
                <a:cs typeface="Tahoma"/>
              </a:rPr>
              <a:t>ЭкоБиоТехнологии</a:t>
            </a:r>
            <a:r>
              <a:rPr lang="ru-RU" sz="1200" spc="105" dirty="0">
                <a:solidFill>
                  <a:schemeClr val="bg1"/>
                </a:solidFill>
                <a:latin typeface="Tahoma"/>
                <a:cs typeface="Tahoma"/>
              </a:rPr>
              <a:t> </a:t>
            </a:r>
            <a:r>
              <a:rPr lang="ru-RU" sz="1200" spc="105" dirty="0" err="1">
                <a:solidFill>
                  <a:schemeClr val="bg1"/>
                </a:solidFill>
                <a:latin typeface="Tahoma"/>
                <a:cs typeface="Tahoma"/>
              </a:rPr>
              <a:t>СтопХимия</a:t>
            </a:r>
            <a:r>
              <a:rPr lang="ru-RU" sz="1200" spc="105" dirty="0">
                <a:solidFill>
                  <a:schemeClr val="bg1"/>
                </a:solidFill>
                <a:latin typeface="Tahoma"/>
                <a:cs typeface="Tahoma"/>
              </a:rPr>
              <a:t>»</a:t>
            </a:r>
            <a:endParaRPr lang="ru-RU" sz="1200" dirty="0">
              <a:solidFill>
                <a:schemeClr val="bg1"/>
              </a:solidFill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F4988382-54CC-7F6E-8723-768D1162F6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9130831"/>
              </p:ext>
            </p:extLst>
          </p:nvPr>
        </p:nvGraphicFramePr>
        <p:xfrm>
          <a:off x="425450" y="676162"/>
          <a:ext cx="6715429" cy="96500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1711494491"/>
                    </a:ext>
                  </a:extLst>
                </a:gridCol>
                <a:gridCol w="2513743">
                  <a:extLst>
                    <a:ext uri="{9D8B030D-6E8A-4147-A177-3AD203B41FA5}">
                      <a16:colId xmlns:a16="http://schemas.microsoft.com/office/drawing/2014/main" val="1885902600"/>
                    </a:ext>
                  </a:extLst>
                </a:gridCol>
                <a:gridCol w="609408">
                  <a:extLst>
                    <a:ext uri="{9D8B030D-6E8A-4147-A177-3AD203B41FA5}">
                      <a16:colId xmlns:a16="http://schemas.microsoft.com/office/drawing/2014/main" val="1406072960"/>
                    </a:ext>
                  </a:extLst>
                </a:gridCol>
                <a:gridCol w="2525478">
                  <a:extLst>
                    <a:ext uri="{9D8B030D-6E8A-4147-A177-3AD203B41FA5}">
                      <a16:colId xmlns:a16="http://schemas.microsoft.com/office/drawing/2014/main" val="2325917184"/>
                    </a:ext>
                  </a:extLst>
                </a:gridCol>
              </a:tblGrid>
              <a:tr h="30436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 cap="all" spc="75" dirty="0">
                          <a:effectLst/>
                        </a:rPr>
                        <a:t>Культура</a:t>
                      </a:r>
                      <a:endParaRPr lang="ru-RU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 cap="all" spc="75" dirty="0">
                          <a:effectLst/>
                        </a:rPr>
                        <a:t>Вредный объект</a:t>
                      </a:r>
                      <a:endParaRPr lang="ru-RU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 cap="all" spc="75">
                          <a:effectLst/>
                        </a:rPr>
                        <a:t>Норма 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 cap="all" spc="75">
                          <a:effectLst/>
                        </a:rPr>
                        <a:t>Способ, время, особенности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extLst>
                  <a:ext uri="{0D108BD9-81ED-4DB2-BD59-A6C34878D82A}">
                    <a16:rowId xmlns:a16="http://schemas.microsoft.com/office/drawing/2014/main" val="779992439"/>
                  </a:ext>
                </a:extLst>
              </a:tr>
              <a:tr h="75223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 dirty="0">
                          <a:effectLst/>
                        </a:rPr>
                        <a:t>Картофель</a:t>
                      </a:r>
                      <a:endParaRPr lang="ru-RU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 dirty="0">
                          <a:effectLst/>
                        </a:rPr>
                        <a:t>Повышение иммунитета к поражению болезнями, усиление формообразовательных и ростовых процессов, увеличение валового урожая выхода клубней товарной фракции.</a:t>
                      </a:r>
                      <a:endParaRPr lang="ru-RU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0,2 л/га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Опрыскивание: 1-е - в период появления первых 2-3 листьев; 2-е - через 14 дней после первого опрыскивания: 3-е - в период бутонизации - начала цветения. Расход рабочей жидкости - 200 л/га.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extLst>
                  <a:ext uri="{0D108BD9-81ED-4DB2-BD59-A6C34878D82A}">
                    <a16:rowId xmlns:a16="http://schemas.microsoft.com/office/drawing/2014/main" val="3650145409"/>
                  </a:ext>
                </a:extLst>
              </a:tr>
              <a:tr h="61706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Картофель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 dirty="0">
                          <a:effectLst/>
                        </a:rPr>
                        <a:t>Повышение иммунитета к поражению болезнями, усиление формообразовательных и ростовых процессов, увеличение валового урожая и выхода клубней товарной фракции.</a:t>
                      </a:r>
                      <a:endParaRPr lang="ru-RU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 dirty="0">
                          <a:effectLst/>
                        </a:rPr>
                        <a:t>10 мл/т</a:t>
                      </a:r>
                      <a:endParaRPr lang="ru-RU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Предпосадочная обработка клубней. Расход - 10 л/т.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extLst>
                  <a:ext uri="{0D108BD9-81ED-4DB2-BD59-A6C34878D82A}">
                    <a16:rowId xmlns:a16="http://schemas.microsoft.com/office/drawing/2014/main" val="3527684132"/>
                  </a:ext>
                </a:extLst>
              </a:tr>
              <a:tr h="61706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Картофель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 dirty="0">
                          <a:effectLst/>
                        </a:rPr>
                        <a:t>Повышение иммунитета к поражению болезнями, усиление формообразовательных и ростовых процессов, увеличение валового урожая и выхода клубней товарной фракции.</a:t>
                      </a:r>
                      <a:endParaRPr lang="ru-RU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 dirty="0">
                          <a:effectLst/>
                        </a:rPr>
                        <a:t>0,3 л/га</a:t>
                      </a:r>
                      <a:endParaRPr lang="ru-RU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Опрыскивание в фазе бутонизации. Расход рабочей жидкости - 300 л/га.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extLst>
                  <a:ext uri="{0D108BD9-81ED-4DB2-BD59-A6C34878D82A}">
                    <a16:rowId xmlns:a16="http://schemas.microsoft.com/office/drawing/2014/main" val="2022105190"/>
                  </a:ext>
                </a:extLst>
              </a:tr>
              <a:tr h="61706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Пшеница озимая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Повышение иммунитета к поражению болезнями, усиление формообразовательных и ростовых процессов, повышение качества и урожайности продукции.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 dirty="0">
                          <a:effectLst/>
                        </a:rPr>
                        <a:t>0,2 л/га</a:t>
                      </a:r>
                      <a:endParaRPr lang="ru-RU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 dirty="0">
                          <a:effectLst/>
                        </a:rPr>
                        <a:t>Опрыскивание: 1-е - в фазе кущения. 2-е - в фазе появления флагового листа. Расход рабочей жидкости - 300 л/га.</a:t>
                      </a:r>
                      <a:endParaRPr lang="ru-RU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extLst>
                  <a:ext uri="{0D108BD9-81ED-4DB2-BD59-A6C34878D82A}">
                    <a16:rowId xmlns:a16="http://schemas.microsoft.com/office/drawing/2014/main" val="174372742"/>
                  </a:ext>
                </a:extLst>
              </a:tr>
              <a:tr h="75223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Рапс озимый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Увеличение содержания масла в семенах, повышение урожайности семян и побочной продукции, усиление ростовых и формообразовательных процессов.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 dirty="0">
                          <a:effectLst/>
                        </a:rPr>
                        <a:t>0,2 л/га</a:t>
                      </a:r>
                      <a:endParaRPr lang="ru-RU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 dirty="0">
                          <a:effectLst/>
                        </a:rPr>
                        <a:t>Опрыскивание: 1-е - весной, в начале отрастания побегов: 2-е - через 15 дней после первого опрыскивания; 3-е - через 15 дней после второго опрыскивания. Расход рабочей жидкости - 200 л/га.</a:t>
                      </a:r>
                      <a:endParaRPr lang="ru-RU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extLst>
                  <a:ext uri="{0D108BD9-81ED-4DB2-BD59-A6C34878D82A}">
                    <a16:rowId xmlns:a16="http://schemas.microsoft.com/office/drawing/2014/main" val="2381980482"/>
                  </a:ext>
                </a:extLst>
              </a:tr>
              <a:tr h="49166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Свекла сахарная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Усиление формообразовательных и ростовых процессов, повышение сахаристости и урожайности корнеплодов.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 dirty="0">
                          <a:effectLst/>
                        </a:rPr>
                        <a:t>0,2 л/га</a:t>
                      </a:r>
                      <a:endParaRPr lang="ru-RU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 dirty="0">
                          <a:effectLst/>
                        </a:rPr>
                        <a:t>Опрыскивание: 1-е - в фазе 2-4 листьев: 2-е - в фазе 4-6 листьев; 3-е - в фазе 6-8 листьев. Расход рабочей жидкости - 200 л/га.</a:t>
                      </a:r>
                      <a:endParaRPr lang="ru-RU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extLst>
                  <a:ext uri="{0D108BD9-81ED-4DB2-BD59-A6C34878D82A}">
                    <a16:rowId xmlns:a16="http://schemas.microsoft.com/office/drawing/2014/main" val="23773073"/>
                  </a:ext>
                </a:extLst>
              </a:tr>
              <a:tr h="67896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Огурец (открытого и защищенного грунта)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Повышение иммунитета к поражению болезнями, усиление формообразовательных и ростовых процессов, повышение качества продукции и урожайности.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 dirty="0">
                          <a:effectLst/>
                        </a:rPr>
                        <a:t>0,2 л/га</a:t>
                      </a:r>
                      <a:endParaRPr lang="ru-RU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 dirty="0">
                          <a:effectLst/>
                        </a:rPr>
                        <a:t>Опрыскивание: 1-ое - в начале фазы цветения, 2-е, 3-е и 4-ое опрыскивания - через 10 дней после первого опрыскивания с интервалом 10 дней. Расход рабочей жидкости - 400 л/га.</a:t>
                      </a:r>
                      <a:endParaRPr lang="ru-RU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extLst>
                  <a:ext uri="{0D108BD9-81ED-4DB2-BD59-A6C34878D82A}">
                    <a16:rowId xmlns:a16="http://schemas.microsoft.com/office/drawing/2014/main" val="3572761176"/>
                  </a:ext>
                </a:extLst>
              </a:tr>
              <a:tr h="67896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Томат (открытого и защищенного грунта)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Повышение иммунитета к поражению болезнями, усиление формообразовательных и ростовых процессов, повышение качества продукции и урожайности.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0,2 л/га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 dirty="0">
                          <a:effectLst/>
                        </a:rPr>
                        <a:t>Опрыскивание: 1-е - в фазе цветения первой кисти. 2-е - в фазе цветения 3-ей кисти. Расход рабочей жидкости - 300 л/га.</a:t>
                      </a:r>
                      <a:endParaRPr lang="ru-RU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extLst>
                  <a:ext uri="{0D108BD9-81ED-4DB2-BD59-A6C34878D82A}">
                    <a16:rowId xmlns:a16="http://schemas.microsoft.com/office/drawing/2014/main" val="4211663162"/>
                  </a:ext>
                </a:extLst>
              </a:tr>
              <a:tr h="75223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Виноград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 dirty="0">
                          <a:effectLst/>
                        </a:rPr>
                        <a:t>Повышение иммунитета к неблагоприятным условиям среды, усиление формообразовательных и ростовых процессов, улучшение качества продукции, повышение урожайности.</a:t>
                      </a:r>
                      <a:endParaRPr lang="ru-RU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0,2 л/га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 dirty="0">
                          <a:effectLst/>
                        </a:rPr>
                        <a:t>Опрыскивание: 1-е - за 10 дней до цветения. 2-е - в фазе образования ягод. 3-е - через 14 дней после второго опрыскивания. Расход рабочей жидкости - 800 л/га.</a:t>
                      </a:r>
                      <a:endParaRPr lang="ru-RU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extLst>
                  <a:ext uri="{0D108BD9-81ED-4DB2-BD59-A6C34878D82A}">
                    <a16:rowId xmlns:a16="http://schemas.microsoft.com/office/drawing/2014/main" val="3748925733"/>
                  </a:ext>
                </a:extLst>
              </a:tr>
              <a:tr h="61706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Яблоня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Повышение иммунитета к неблагоприятным условиям среды, усиление формообразовательных и ростовых процессов, повышение качества продукции и урожайности.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0,2 л/га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 dirty="0">
                          <a:effectLst/>
                        </a:rPr>
                        <a:t>Опрыскивание: 1-е - в фазе начала цветения. 2-е - в фазе завязывания плодов, 3-е - в фазе развития плода "грецкий орех". Расход рабочей жидкости - 1000 л/га.</a:t>
                      </a:r>
                      <a:endParaRPr lang="ru-RU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extLst>
                  <a:ext uri="{0D108BD9-81ED-4DB2-BD59-A6C34878D82A}">
                    <a16:rowId xmlns:a16="http://schemas.microsoft.com/office/drawing/2014/main" val="1601249257"/>
                  </a:ext>
                </a:extLst>
              </a:tr>
              <a:tr h="88739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Капуста белокочанная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Усиление формообразовательных и ростовых процессов, повышение энергии прорастания и полевой всхожести семян, повышение иммунитета к неблагоприятным условиям среды и болезням, улучшение качества продукции, повышение урожайности.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0,2 л/га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 dirty="0">
                          <a:effectLst/>
                        </a:rPr>
                        <a:t>Опрыскивание: 1-е - через 7 дней после высадки рассады. 2-е - в фазе формирования розетки листьев. 3-е - в фазе завязывания кочана. Расход рабочей жидкости - 300 л/га.</a:t>
                      </a:r>
                      <a:endParaRPr lang="ru-RU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extLst>
                  <a:ext uri="{0D108BD9-81ED-4DB2-BD59-A6C34878D82A}">
                    <a16:rowId xmlns:a16="http://schemas.microsoft.com/office/drawing/2014/main" val="317870774"/>
                  </a:ext>
                </a:extLst>
              </a:tr>
              <a:tr h="88739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Дыня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Повышение энергии прорастания и полевой всхожести семян, усиление формообразовательных и ростовых процессов. Улучшение качества продукции, повышение урожайности, повышение иммунитета к неблагоприятным условиям среды и болезням.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0,2 л/га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 dirty="0">
                          <a:effectLst/>
                        </a:rPr>
                        <a:t>Опрыскивание растений: 1-е - в фазе 2-3 настоящих листьев. 2-е - в начале цветения. 3-е - в начале формирования завязей. 4-е - через 15 дней после третьего опрыскивания. Расход рабочей жидкости 300 л/га.</a:t>
                      </a:r>
                      <a:endParaRPr lang="ru-RU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extLst>
                  <a:ext uri="{0D108BD9-81ED-4DB2-BD59-A6C34878D82A}">
                    <a16:rowId xmlns:a16="http://schemas.microsoft.com/office/drawing/2014/main" val="4175985262"/>
                  </a:ext>
                </a:extLst>
              </a:tr>
              <a:tr h="88739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Арбуз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Улучшение качества продукции, повышение урожайности, повышение энергии прорастания и полевой всхожести семян, усиление формообразовательных и ростовых процессов, повышение иммунитета к неблагоприятным условиям среды и болезням.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 dirty="0">
                          <a:effectLst/>
                        </a:rPr>
                        <a:t>0,2 л/га</a:t>
                      </a:r>
                      <a:endParaRPr lang="ru-RU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 dirty="0">
                          <a:effectLst/>
                        </a:rPr>
                        <a:t>Опрыскивание: 1-е - в фазе "</a:t>
                      </a:r>
                      <a:r>
                        <a:rPr lang="ru-RU" sz="900" kern="0" dirty="0" err="1">
                          <a:effectLst/>
                        </a:rPr>
                        <a:t>шатрика</a:t>
                      </a:r>
                      <a:r>
                        <a:rPr lang="ru-RU" sz="900" kern="0" dirty="0">
                          <a:effectLst/>
                        </a:rPr>
                        <a:t>", 2-е - в начале цветения. 3-е - в начале формирования завязей. 4-е - через 15 дней после третьего опрыскивания. Расход рабочей жидкости - 300 л/га.</a:t>
                      </a:r>
                      <a:endParaRPr lang="ru-RU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65" marR="38765" marT="38765" marB="38765" anchor="ctr"/>
                </a:tc>
                <a:extLst>
                  <a:ext uri="{0D108BD9-81ED-4DB2-BD59-A6C34878D82A}">
                    <a16:rowId xmlns:a16="http://schemas.microsoft.com/office/drawing/2014/main" val="23041623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2282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2A804DE8-A865-416C-A265-3D29F2DF7A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>
            <a:extLst>
              <a:ext uri="{FF2B5EF4-FFF2-40B4-BE49-F238E27FC236}">
                <a16:creationId xmlns:a16="http://schemas.microsoft.com/office/drawing/2014/main" id="{D51ACBE1-30AB-D8EF-98C7-53A9C6496B04}"/>
              </a:ext>
            </a:extLst>
          </p:cNvPr>
          <p:cNvSpPr txBox="1"/>
          <p:nvPr/>
        </p:nvSpPr>
        <p:spPr>
          <a:xfrm>
            <a:off x="1097596" y="88900"/>
            <a:ext cx="565335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1400" b="1" dirty="0">
                <a:solidFill>
                  <a:srgbClr val="003E7E"/>
                </a:solidFill>
                <a:latin typeface="Calibri"/>
                <a:cs typeface="Calibri"/>
              </a:rPr>
              <a:t>Регламенты применения </a:t>
            </a:r>
            <a:r>
              <a:rPr lang="ru-RU" sz="1400" b="1" dirty="0" err="1">
                <a:solidFill>
                  <a:srgbClr val="003E7E"/>
                </a:solidFill>
                <a:latin typeface="Calibri"/>
                <a:cs typeface="Calibri"/>
              </a:rPr>
              <a:t>Атоник</a:t>
            </a:r>
            <a:r>
              <a:rPr lang="ru-RU" sz="1400" b="1" dirty="0">
                <a:solidFill>
                  <a:srgbClr val="003E7E"/>
                </a:solidFill>
                <a:latin typeface="Calibri"/>
                <a:cs typeface="Calibri"/>
              </a:rPr>
              <a:t> Плюс для личных подсобных хозяйств  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D9700B54-5CE0-E4D9-0B97-3C54681358AC}"/>
              </a:ext>
            </a:extLst>
          </p:cNvPr>
          <p:cNvSpPr txBox="1"/>
          <p:nvPr/>
        </p:nvSpPr>
        <p:spPr>
          <a:xfrm>
            <a:off x="504660" y="8800617"/>
            <a:ext cx="6480810" cy="1396536"/>
          </a:xfrm>
          <a:prstGeom prst="rect">
            <a:avLst/>
          </a:prstGeom>
        </p:spPr>
        <p:txBody>
          <a:bodyPr vert="horz" wrap="square" lIns="0" tIns="10287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lang="ru-RU" sz="1200" spc="-10" dirty="0">
                <a:latin typeface="Tahoma"/>
                <a:cs typeface="Tahoma"/>
              </a:rPr>
              <a:t>О</a:t>
            </a:r>
            <a:r>
              <a:rPr sz="1200" spc="-10" dirty="0" err="1">
                <a:latin typeface="Tahoma"/>
                <a:cs typeface="Tahoma"/>
              </a:rPr>
              <a:t>прыскивание</a:t>
            </a:r>
            <a:r>
              <a:rPr sz="1200" spc="-65" dirty="0">
                <a:latin typeface="Tahoma"/>
                <a:cs typeface="Tahoma"/>
              </a:rPr>
              <a:t> </a:t>
            </a:r>
            <a:r>
              <a:rPr sz="1200" spc="-30" dirty="0">
                <a:latin typeface="Tahoma"/>
                <a:cs typeface="Tahoma"/>
              </a:rPr>
              <a:t>растений</a:t>
            </a:r>
            <a:r>
              <a:rPr sz="1200" spc="-60" dirty="0">
                <a:latin typeface="Tahoma"/>
                <a:cs typeface="Tahoma"/>
              </a:rPr>
              <a:t> </a:t>
            </a:r>
            <a:r>
              <a:rPr sz="1200" spc="-25" dirty="0">
                <a:latin typeface="Tahoma"/>
                <a:cs typeface="Tahoma"/>
              </a:rPr>
              <a:t>регулятором</a:t>
            </a:r>
            <a:r>
              <a:rPr sz="1200" spc="-60" dirty="0">
                <a:latin typeface="Tahoma"/>
                <a:cs typeface="Tahoma"/>
              </a:rPr>
              <a:t> </a:t>
            </a:r>
            <a:r>
              <a:rPr sz="1200" spc="-25" dirty="0" err="1">
                <a:latin typeface="Tahoma"/>
                <a:cs typeface="Tahoma"/>
              </a:rPr>
              <a:t>роста</a:t>
            </a:r>
            <a:r>
              <a:rPr sz="1200" spc="-60" dirty="0">
                <a:latin typeface="Tahoma"/>
                <a:cs typeface="Tahoma"/>
              </a:rPr>
              <a:t> </a:t>
            </a:r>
            <a:r>
              <a:rPr lang="ru-RU" sz="1200" spc="-55" dirty="0">
                <a:latin typeface="Tahoma"/>
                <a:cs typeface="Tahoma"/>
              </a:rPr>
              <a:t>А</a:t>
            </a:r>
            <a:r>
              <a:rPr sz="1200" spc="-55" dirty="0" err="1">
                <a:latin typeface="Tahoma"/>
                <a:cs typeface="Tahoma"/>
              </a:rPr>
              <a:t>тоник</a:t>
            </a:r>
            <a:r>
              <a:rPr sz="1200" spc="-60" dirty="0">
                <a:latin typeface="Tahoma"/>
                <a:cs typeface="Tahoma"/>
              </a:rPr>
              <a:t> </a:t>
            </a:r>
            <a:r>
              <a:rPr sz="1200" spc="-25" dirty="0">
                <a:latin typeface="Tahoma"/>
                <a:cs typeface="Tahoma"/>
              </a:rPr>
              <a:t>проводят</a:t>
            </a:r>
            <a:r>
              <a:rPr sz="1200" spc="-60" dirty="0">
                <a:latin typeface="Tahoma"/>
                <a:cs typeface="Tahoma"/>
              </a:rPr>
              <a:t> </a:t>
            </a:r>
            <a:r>
              <a:rPr sz="1200" spc="-35" dirty="0">
                <a:latin typeface="Tahoma"/>
                <a:cs typeface="Tahoma"/>
              </a:rPr>
              <a:t>в</a:t>
            </a:r>
            <a:r>
              <a:rPr sz="1200" spc="-60" dirty="0">
                <a:latin typeface="Tahoma"/>
                <a:cs typeface="Tahoma"/>
              </a:rPr>
              <a:t> </a:t>
            </a:r>
            <a:r>
              <a:rPr sz="1200" spc="-30" dirty="0">
                <a:latin typeface="Tahoma"/>
                <a:cs typeface="Tahoma"/>
              </a:rPr>
              <a:t>утренние</a:t>
            </a:r>
            <a:r>
              <a:rPr sz="1200" spc="-60" dirty="0">
                <a:latin typeface="Tahoma"/>
                <a:cs typeface="Tahoma"/>
              </a:rPr>
              <a:t> </a:t>
            </a:r>
            <a:r>
              <a:rPr sz="1200" spc="-30" dirty="0">
                <a:latin typeface="Tahoma"/>
                <a:cs typeface="Tahoma"/>
              </a:rPr>
              <a:t>или</a:t>
            </a:r>
            <a:r>
              <a:rPr sz="1200" spc="-60" dirty="0">
                <a:latin typeface="Tahoma"/>
                <a:cs typeface="Tahoma"/>
              </a:rPr>
              <a:t> </a:t>
            </a:r>
            <a:r>
              <a:rPr sz="1200" spc="-30" dirty="0">
                <a:latin typeface="Tahoma"/>
                <a:cs typeface="Tahoma"/>
              </a:rPr>
              <a:t>вечерние</a:t>
            </a:r>
            <a:r>
              <a:rPr sz="1200" spc="-65" dirty="0">
                <a:latin typeface="Tahoma"/>
                <a:cs typeface="Tahoma"/>
              </a:rPr>
              <a:t> </a:t>
            </a:r>
            <a:r>
              <a:rPr sz="1200" spc="-35" dirty="0">
                <a:latin typeface="Tahoma"/>
                <a:cs typeface="Tahoma"/>
              </a:rPr>
              <a:t>часы</a:t>
            </a:r>
            <a:r>
              <a:rPr sz="1200" spc="-60" dirty="0">
                <a:latin typeface="Tahoma"/>
                <a:cs typeface="Tahoma"/>
              </a:rPr>
              <a:t> </a:t>
            </a:r>
            <a:r>
              <a:rPr sz="1200" spc="-35" dirty="0">
                <a:latin typeface="Tahoma"/>
                <a:cs typeface="Tahoma"/>
              </a:rPr>
              <a:t>в</a:t>
            </a:r>
            <a:r>
              <a:rPr sz="1200" spc="-60" dirty="0">
                <a:latin typeface="Tahoma"/>
                <a:cs typeface="Tahoma"/>
              </a:rPr>
              <a:t> </a:t>
            </a:r>
            <a:r>
              <a:rPr sz="1200" spc="-10" dirty="0">
                <a:latin typeface="Tahoma"/>
                <a:cs typeface="Tahoma"/>
              </a:rPr>
              <a:t>безветренную </a:t>
            </a:r>
            <a:r>
              <a:rPr sz="1200" spc="-30" dirty="0">
                <a:latin typeface="Tahoma"/>
                <a:cs typeface="Tahoma"/>
              </a:rPr>
              <a:t>погоду</a:t>
            </a:r>
            <a:r>
              <a:rPr sz="1200" spc="-65" dirty="0">
                <a:latin typeface="Tahoma"/>
                <a:cs typeface="Tahoma"/>
              </a:rPr>
              <a:t> </a:t>
            </a:r>
            <a:r>
              <a:rPr sz="1200" spc="-30" dirty="0">
                <a:latin typeface="Tahoma"/>
                <a:cs typeface="Tahoma"/>
              </a:rPr>
              <a:t>или</a:t>
            </a:r>
            <a:r>
              <a:rPr sz="1200" spc="-60" dirty="0">
                <a:latin typeface="Tahoma"/>
                <a:cs typeface="Tahoma"/>
              </a:rPr>
              <a:t> </a:t>
            </a:r>
            <a:r>
              <a:rPr sz="1200" spc="-10" dirty="0">
                <a:latin typeface="Tahoma"/>
                <a:cs typeface="Tahoma"/>
              </a:rPr>
              <a:t>при</a:t>
            </a:r>
            <a:r>
              <a:rPr sz="1200" spc="-60" dirty="0">
                <a:latin typeface="Tahoma"/>
                <a:cs typeface="Tahoma"/>
              </a:rPr>
              <a:t> </a:t>
            </a:r>
            <a:r>
              <a:rPr sz="1200" spc="-20" dirty="0">
                <a:latin typeface="Tahoma"/>
                <a:cs typeface="Tahoma"/>
              </a:rPr>
              <a:t>скорости</a:t>
            </a:r>
            <a:r>
              <a:rPr sz="1200" spc="-65" dirty="0">
                <a:latin typeface="Tahoma"/>
                <a:cs typeface="Tahoma"/>
              </a:rPr>
              <a:t> </a:t>
            </a:r>
            <a:r>
              <a:rPr sz="1200" spc="-40" dirty="0">
                <a:latin typeface="Tahoma"/>
                <a:cs typeface="Tahoma"/>
              </a:rPr>
              <a:t>ветра</a:t>
            </a:r>
            <a:r>
              <a:rPr sz="1200" spc="-60" dirty="0">
                <a:latin typeface="Tahoma"/>
                <a:cs typeface="Tahoma"/>
              </a:rPr>
              <a:t> </a:t>
            </a:r>
            <a:r>
              <a:rPr sz="1200" spc="-30" dirty="0">
                <a:latin typeface="Tahoma"/>
                <a:cs typeface="Tahoma"/>
              </a:rPr>
              <a:t>не</a:t>
            </a:r>
            <a:r>
              <a:rPr sz="1200" spc="-60" dirty="0">
                <a:latin typeface="Tahoma"/>
                <a:cs typeface="Tahoma"/>
              </a:rPr>
              <a:t> </a:t>
            </a:r>
            <a:r>
              <a:rPr sz="1200" spc="-30" dirty="0">
                <a:latin typeface="Tahoma"/>
                <a:cs typeface="Tahoma"/>
              </a:rPr>
              <a:t>более</a:t>
            </a:r>
            <a:r>
              <a:rPr sz="1200" spc="-65" dirty="0">
                <a:latin typeface="Tahoma"/>
                <a:cs typeface="Tahoma"/>
              </a:rPr>
              <a:t> </a:t>
            </a:r>
            <a:r>
              <a:rPr sz="1200" spc="-50" dirty="0">
                <a:latin typeface="Tahoma"/>
                <a:cs typeface="Tahoma"/>
              </a:rPr>
              <a:t>5‑6</a:t>
            </a:r>
            <a:r>
              <a:rPr sz="1200" spc="-165" dirty="0">
                <a:latin typeface="Tahoma"/>
                <a:cs typeface="Tahoma"/>
              </a:rPr>
              <a:t> </a:t>
            </a:r>
            <a:r>
              <a:rPr sz="1200" spc="-30" dirty="0">
                <a:latin typeface="Tahoma"/>
                <a:cs typeface="Tahoma"/>
              </a:rPr>
              <a:t>м/сек.</a:t>
            </a:r>
            <a:r>
              <a:rPr sz="1200" spc="-60" dirty="0">
                <a:latin typeface="Tahoma"/>
                <a:cs typeface="Tahoma"/>
              </a:rPr>
              <a:t> </a:t>
            </a:r>
            <a:r>
              <a:rPr sz="1200" spc="-20" dirty="0">
                <a:latin typeface="Tahoma"/>
                <a:cs typeface="Tahoma"/>
              </a:rPr>
              <a:t>и</a:t>
            </a:r>
            <a:r>
              <a:rPr sz="1200" spc="-60" dirty="0">
                <a:latin typeface="Tahoma"/>
                <a:cs typeface="Tahoma"/>
              </a:rPr>
              <a:t> </a:t>
            </a:r>
            <a:r>
              <a:rPr sz="1200" spc="-35" dirty="0">
                <a:latin typeface="Tahoma"/>
                <a:cs typeface="Tahoma"/>
              </a:rPr>
              <a:t>температуре</a:t>
            </a:r>
            <a:r>
              <a:rPr sz="1200" spc="-60" dirty="0">
                <a:latin typeface="Tahoma"/>
                <a:cs typeface="Tahoma"/>
              </a:rPr>
              <a:t> </a:t>
            </a:r>
            <a:r>
              <a:rPr sz="1200" spc="-35" dirty="0">
                <a:latin typeface="Tahoma"/>
                <a:cs typeface="Tahoma"/>
              </a:rPr>
              <a:t>воздуха</a:t>
            </a:r>
            <a:r>
              <a:rPr sz="1200" spc="-65" dirty="0">
                <a:latin typeface="Tahoma"/>
                <a:cs typeface="Tahoma"/>
              </a:rPr>
              <a:t> </a:t>
            </a:r>
            <a:r>
              <a:rPr sz="1200" spc="-50" dirty="0">
                <a:latin typeface="Tahoma"/>
                <a:cs typeface="Tahoma"/>
              </a:rPr>
              <a:t>2‑22°с.</a:t>
            </a:r>
            <a:r>
              <a:rPr sz="1200" spc="-60" dirty="0">
                <a:latin typeface="Tahoma"/>
                <a:cs typeface="Tahoma"/>
              </a:rPr>
              <a:t> </a:t>
            </a:r>
            <a:endParaRPr lang="ru-RU" sz="1200" spc="-60" dirty="0">
              <a:latin typeface="Tahoma"/>
              <a:cs typeface="Tahoma"/>
            </a:endParaRPr>
          </a:p>
          <a:p>
            <a:pPr marL="12700" marR="5080">
              <a:lnSpc>
                <a:spcPct val="100000"/>
              </a:lnSpc>
            </a:pPr>
            <a:r>
              <a:rPr lang="ru-RU" sz="1200" spc="-60" dirty="0">
                <a:latin typeface="Tahoma"/>
                <a:cs typeface="Tahoma"/>
              </a:rPr>
              <a:t>О</a:t>
            </a:r>
            <a:r>
              <a:rPr sz="1200" spc="-20" dirty="0" err="1">
                <a:latin typeface="Tahoma"/>
                <a:cs typeface="Tahoma"/>
              </a:rPr>
              <a:t>бязательной</a:t>
            </a:r>
            <a:r>
              <a:rPr sz="1200" spc="-60" dirty="0">
                <a:latin typeface="Tahoma"/>
                <a:cs typeface="Tahoma"/>
              </a:rPr>
              <a:t> </a:t>
            </a:r>
            <a:r>
              <a:rPr sz="1200" spc="-10" dirty="0">
                <a:latin typeface="Tahoma"/>
                <a:cs typeface="Tahoma"/>
              </a:rPr>
              <a:t>предпосылкой </a:t>
            </a:r>
            <a:r>
              <a:rPr sz="1200" spc="-20" dirty="0">
                <a:latin typeface="Tahoma"/>
                <a:cs typeface="Tahoma"/>
              </a:rPr>
              <a:t>высокой</a:t>
            </a:r>
            <a:r>
              <a:rPr sz="1200" spc="-50" dirty="0">
                <a:latin typeface="Tahoma"/>
                <a:cs typeface="Tahoma"/>
              </a:rPr>
              <a:t> </a:t>
            </a:r>
            <a:r>
              <a:rPr sz="1200" spc="-45" dirty="0" err="1">
                <a:latin typeface="Tahoma"/>
                <a:cs typeface="Tahoma"/>
              </a:rPr>
              <a:t>эффективности</a:t>
            </a:r>
            <a:r>
              <a:rPr sz="1200" spc="-50" dirty="0">
                <a:latin typeface="Tahoma"/>
                <a:cs typeface="Tahoma"/>
              </a:rPr>
              <a:t> </a:t>
            </a:r>
            <a:r>
              <a:rPr lang="ru-RU" sz="1200" spc="-55" dirty="0">
                <a:latin typeface="Tahoma"/>
                <a:cs typeface="Tahoma"/>
              </a:rPr>
              <a:t>А</a:t>
            </a:r>
            <a:r>
              <a:rPr sz="1200" spc="-55" dirty="0" err="1">
                <a:latin typeface="Tahoma"/>
                <a:cs typeface="Tahoma"/>
              </a:rPr>
              <a:t>тоник</a:t>
            </a:r>
            <a:r>
              <a:rPr lang="ru-RU" sz="1200" spc="-55" dirty="0">
                <a:latin typeface="Tahoma"/>
                <a:cs typeface="Tahoma"/>
              </a:rPr>
              <a:t> </a:t>
            </a:r>
            <a:r>
              <a:rPr sz="1200" spc="-40" dirty="0" err="1">
                <a:latin typeface="Tahoma"/>
                <a:cs typeface="Tahoma"/>
              </a:rPr>
              <a:t>на</a:t>
            </a:r>
            <a:r>
              <a:rPr sz="1200" spc="-45" dirty="0">
                <a:latin typeface="Tahoma"/>
                <a:cs typeface="Tahoma"/>
              </a:rPr>
              <a:t> </a:t>
            </a:r>
            <a:r>
              <a:rPr sz="1200" spc="-35" dirty="0">
                <a:latin typeface="Tahoma"/>
                <a:cs typeface="Tahoma"/>
              </a:rPr>
              <a:t>полевых</a:t>
            </a:r>
            <a:r>
              <a:rPr sz="1200" spc="-50" dirty="0">
                <a:latin typeface="Tahoma"/>
                <a:cs typeface="Tahoma"/>
              </a:rPr>
              <a:t> </a:t>
            </a:r>
            <a:r>
              <a:rPr sz="1200" spc="-40" dirty="0">
                <a:latin typeface="Tahoma"/>
                <a:cs typeface="Tahoma"/>
              </a:rPr>
              <a:t>культурах</a:t>
            </a:r>
            <a:r>
              <a:rPr sz="1200" spc="-45" dirty="0">
                <a:latin typeface="Tahoma"/>
                <a:cs typeface="Tahoma"/>
              </a:rPr>
              <a:t> является</a:t>
            </a:r>
            <a:r>
              <a:rPr sz="1200" spc="-50" dirty="0">
                <a:latin typeface="Tahoma"/>
                <a:cs typeface="Tahoma"/>
              </a:rPr>
              <a:t> </a:t>
            </a:r>
            <a:r>
              <a:rPr sz="1200" spc="-35" dirty="0">
                <a:latin typeface="Tahoma"/>
                <a:cs typeface="Tahoma"/>
              </a:rPr>
              <a:t>качественная</a:t>
            </a:r>
            <a:r>
              <a:rPr sz="1200" spc="-45" dirty="0">
                <a:latin typeface="Tahoma"/>
                <a:cs typeface="Tahoma"/>
              </a:rPr>
              <a:t> </a:t>
            </a:r>
            <a:r>
              <a:rPr sz="1200" spc="-30" dirty="0">
                <a:latin typeface="Tahoma"/>
                <a:cs typeface="Tahoma"/>
              </a:rPr>
              <a:t>гербицидная</a:t>
            </a:r>
            <a:r>
              <a:rPr sz="1200" spc="-50" dirty="0">
                <a:latin typeface="Tahoma"/>
                <a:cs typeface="Tahoma"/>
              </a:rPr>
              <a:t> </a:t>
            </a:r>
            <a:r>
              <a:rPr sz="1200" spc="-10" dirty="0">
                <a:latin typeface="Tahoma"/>
                <a:cs typeface="Tahoma"/>
              </a:rPr>
              <a:t>обработка </a:t>
            </a:r>
            <a:r>
              <a:rPr sz="1200" spc="-35" dirty="0">
                <a:latin typeface="Tahoma"/>
                <a:cs typeface="Tahoma"/>
              </a:rPr>
              <a:t>посевов.</a:t>
            </a:r>
            <a:r>
              <a:rPr sz="1200" spc="-45" dirty="0">
                <a:latin typeface="Tahoma"/>
                <a:cs typeface="Tahoma"/>
              </a:rPr>
              <a:t> </a:t>
            </a:r>
            <a:endParaRPr lang="ru-RU" sz="1200" spc="-45" dirty="0">
              <a:latin typeface="Tahoma"/>
              <a:cs typeface="Tahoma"/>
            </a:endParaRPr>
          </a:p>
          <a:p>
            <a:pPr marL="12700" marR="5080">
              <a:lnSpc>
                <a:spcPct val="100000"/>
              </a:lnSpc>
            </a:pPr>
            <a:r>
              <a:rPr sz="1200" b="1" i="1" spc="-20" dirty="0" err="1">
                <a:solidFill>
                  <a:srgbClr val="FF0000"/>
                </a:solidFill>
                <a:latin typeface="Tahoma"/>
                <a:cs typeface="Tahoma"/>
              </a:rPr>
              <a:t>При</a:t>
            </a:r>
            <a:r>
              <a:rPr sz="1200" b="1" i="1" spc="-4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200" b="1" i="1" spc="-35" dirty="0">
                <a:solidFill>
                  <a:srgbClr val="FF0000"/>
                </a:solidFill>
                <a:latin typeface="Tahoma"/>
                <a:cs typeface="Tahoma"/>
              </a:rPr>
              <a:t>наличии</a:t>
            </a:r>
            <a:r>
              <a:rPr sz="1200" b="1" i="1" spc="-4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200" b="1" i="1" spc="-25" dirty="0">
                <a:solidFill>
                  <a:srgbClr val="FF0000"/>
                </a:solidFill>
                <a:latin typeface="Tahoma"/>
                <a:cs typeface="Tahoma"/>
              </a:rPr>
              <a:t>засорения</a:t>
            </a:r>
            <a:r>
              <a:rPr sz="1200" b="1" i="1" spc="-4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200" b="1" i="1" spc="-30" dirty="0">
                <a:solidFill>
                  <a:srgbClr val="FF0000"/>
                </a:solidFill>
                <a:latin typeface="Tahoma"/>
                <a:cs typeface="Tahoma"/>
              </a:rPr>
              <a:t>поля</a:t>
            </a:r>
            <a:r>
              <a:rPr sz="1200" b="1" i="1" spc="-4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200" b="1" i="1" spc="-20" dirty="0">
                <a:solidFill>
                  <a:srgbClr val="FF0000"/>
                </a:solidFill>
                <a:latin typeface="Tahoma"/>
                <a:cs typeface="Tahoma"/>
              </a:rPr>
              <a:t>сорняками</a:t>
            </a:r>
            <a:r>
              <a:rPr sz="1200" b="1" i="1" spc="-4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200" b="1" i="1" spc="-30" dirty="0">
                <a:solidFill>
                  <a:srgbClr val="FF0000"/>
                </a:solidFill>
                <a:latin typeface="Tahoma"/>
                <a:cs typeface="Tahoma"/>
              </a:rPr>
              <a:t>внесение</a:t>
            </a:r>
            <a:r>
              <a:rPr sz="1200" b="1" i="1" spc="-4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200" b="1" i="1" spc="-35" dirty="0">
                <a:solidFill>
                  <a:srgbClr val="FF0000"/>
                </a:solidFill>
                <a:latin typeface="Tahoma"/>
                <a:cs typeface="Tahoma"/>
              </a:rPr>
              <a:t>продукта</a:t>
            </a:r>
            <a:r>
              <a:rPr sz="1200" b="1" i="1" spc="-4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200" b="1" i="1" spc="-35" dirty="0">
                <a:solidFill>
                  <a:srgbClr val="FF0000"/>
                </a:solidFill>
                <a:latin typeface="Tahoma"/>
                <a:cs typeface="Tahoma"/>
              </a:rPr>
              <a:t>категорически</a:t>
            </a:r>
            <a:r>
              <a:rPr sz="1200" b="1" i="1" spc="-4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200" b="1" i="1" spc="-10" dirty="0">
                <a:solidFill>
                  <a:srgbClr val="FF0000"/>
                </a:solidFill>
                <a:latin typeface="Tahoma"/>
                <a:cs typeface="Tahoma"/>
              </a:rPr>
              <a:t>запрещается</a:t>
            </a:r>
            <a:r>
              <a:rPr sz="1200" b="1" spc="-10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endParaRPr sz="1200" b="1" dirty="0">
              <a:solidFill>
                <a:srgbClr val="FF0000"/>
              </a:solidFill>
              <a:latin typeface="Tahoma"/>
              <a:cs typeface="Tahoma"/>
            </a:endParaRPr>
          </a:p>
        </p:txBody>
      </p:sp>
      <p:sp>
        <p:nvSpPr>
          <p:cNvPr id="20" name="object 2">
            <a:extLst>
              <a:ext uri="{FF2B5EF4-FFF2-40B4-BE49-F238E27FC236}">
                <a16:creationId xmlns:a16="http://schemas.microsoft.com/office/drawing/2014/main" id="{E14D936A-2AE3-C37B-7A8C-C980BCE4DD48}"/>
              </a:ext>
            </a:extLst>
          </p:cNvPr>
          <p:cNvSpPr/>
          <p:nvPr/>
        </p:nvSpPr>
        <p:spPr>
          <a:xfrm>
            <a:off x="0" y="10369315"/>
            <a:ext cx="7560309" cy="432434"/>
          </a:xfrm>
          <a:custGeom>
            <a:avLst/>
            <a:gdLst/>
            <a:ahLst/>
            <a:cxnLst/>
            <a:rect l="l" t="t" r="r" b="b"/>
            <a:pathLst>
              <a:path w="7560309" h="432434">
                <a:moveTo>
                  <a:pt x="7560005" y="0"/>
                </a:moveTo>
                <a:lnTo>
                  <a:pt x="0" y="0"/>
                </a:lnTo>
                <a:lnTo>
                  <a:pt x="0" y="432003"/>
                </a:lnTo>
                <a:lnTo>
                  <a:pt x="7560005" y="432003"/>
                </a:lnTo>
                <a:lnTo>
                  <a:pt x="7560005" y="0"/>
                </a:lnTo>
                <a:close/>
              </a:path>
            </a:pathLst>
          </a:custGeom>
          <a:solidFill>
            <a:srgbClr val="003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3">
            <a:extLst>
              <a:ext uri="{FF2B5EF4-FFF2-40B4-BE49-F238E27FC236}">
                <a16:creationId xmlns:a16="http://schemas.microsoft.com/office/drawing/2014/main" id="{F2FF430D-040A-EEFB-84F8-8852F69D4386}"/>
              </a:ext>
            </a:extLst>
          </p:cNvPr>
          <p:cNvSpPr txBox="1"/>
          <p:nvPr/>
        </p:nvSpPr>
        <p:spPr>
          <a:xfrm>
            <a:off x="7046900" y="10475268"/>
            <a:ext cx="93980" cy="1744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050" dirty="0">
                <a:solidFill>
                  <a:schemeClr val="bg1"/>
                </a:solidFill>
                <a:latin typeface="Tahoma"/>
                <a:cs typeface="Tahoma"/>
              </a:rPr>
              <a:t>5</a:t>
            </a:r>
            <a:endParaRPr sz="1050" dirty="0">
              <a:solidFill>
                <a:schemeClr val="bg1"/>
              </a:solidFill>
              <a:latin typeface="Tahoma"/>
              <a:cs typeface="Tahoma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9245139-4CAF-4E4B-1216-60DE42499DF7}"/>
              </a:ext>
            </a:extLst>
          </p:cNvPr>
          <p:cNvSpPr txBox="1"/>
          <p:nvPr/>
        </p:nvSpPr>
        <p:spPr>
          <a:xfrm>
            <a:off x="1999222" y="10434677"/>
            <a:ext cx="385010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spc="105" dirty="0">
                <a:solidFill>
                  <a:schemeClr val="bg1"/>
                </a:solidFill>
                <a:latin typeface="Tahoma"/>
                <a:cs typeface="Tahoma"/>
              </a:rPr>
              <a:t>«</a:t>
            </a:r>
            <a:r>
              <a:rPr lang="ru-RU" sz="1200" spc="105" dirty="0" err="1">
                <a:solidFill>
                  <a:schemeClr val="bg1"/>
                </a:solidFill>
                <a:latin typeface="Tahoma"/>
                <a:cs typeface="Tahoma"/>
              </a:rPr>
              <a:t>ЭкоБиоТехнологии</a:t>
            </a:r>
            <a:r>
              <a:rPr lang="ru-RU" sz="1200" spc="105" dirty="0">
                <a:solidFill>
                  <a:schemeClr val="bg1"/>
                </a:solidFill>
                <a:latin typeface="Tahoma"/>
                <a:cs typeface="Tahoma"/>
              </a:rPr>
              <a:t> </a:t>
            </a:r>
            <a:r>
              <a:rPr lang="ru-RU" sz="1200" spc="105" dirty="0" err="1">
                <a:solidFill>
                  <a:schemeClr val="bg1"/>
                </a:solidFill>
                <a:latin typeface="Tahoma"/>
                <a:cs typeface="Tahoma"/>
              </a:rPr>
              <a:t>СтопХимия</a:t>
            </a:r>
            <a:r>
              <a:rPr lang="ru-RU" sz="1200" spc="105" dirty="0">
                <a:solidFill>
                  <a:schemeClr val="bg1"/>
                </a:solidFill>
                <a:latin typeface="Tahoma"/>
                <a:cs typeface="Tahoma"/>
              </a:rPr>
              <a:t>»</a:t>
            </a:r>
            <a:endParaRPr lang="ru-RU" sz="1200" dirty="0">
              <a:solidFill>
                <a:schemeClr val="bg1"/>
              </a:solidFill>
            </a:endParaRP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F7CA20F0-4D93-E7C8-C8DF-30C73E3583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3944222"/>
              </p:ext>
            </p:extLst>
          </p:nvPr>
        </p:nvGraphicFramePr>
        <p:xfrm>
          <a:off x="504660" y="404753"/>
          <a:ext cx="6702590" cy="83958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5190">
                  <a:extLst>
                    <a:ext uri="{9D8B030D-6E8A-4147-A177-3AD203B41FA5}">
                      <a16:colId xmlns:a16="http://schemas.microsoft.com/office/drawing/2014/main" val="490431674"/>
                    </a:ext>
                  </a:extLst>
                </a:gridCol>
                <a:gridCol w="2447058">
                  <a:extLst>
                    <a:ext uri="{9D8B030D-6E8A-4147-A177-3AD203B41FA5}">
                      <a16:colId xmlns:a16="http://schemas.microsoft.com/office/drawing/2014/main" val="1626826035"/>
                    </a:ext>
                  </a:extLst>
                </a:gridCol>
                <a:gridCol w="669940">
                  <a:extLst>
                    <a:ext uri="{9D8B030D-6E8A-4147-A177-3AD203B41FA5}">
                      <a16:colId xmlns:a16="http://schemas.microsoft.com/office/drawing/2014/main" val="195733818"/>
                    </a:ext>
                  </a:extLst>
                </a:gridCol>
                <a:gridCol w="2750402">
                  <a:extLst>
                    <a:ext uri="{9D8B030D-6E8A-4147-A177-3AD203B41FA5}">
                      <a16:colId xmlns:a16="http://schemas.microsoft.com/office/drawing/2014/main" val="3697140268"/>
                    </a:ext>
                  </a:extLst>
                </a:gridCol>
              </a:tblGrid>
              <a:tr h="38070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 cap="all" spc="75" dirty="0">
                          <a:effectLst/>
                        </a:rPr>
                        <a:t>Культура</a:t>
                      </a:r>
                      <a:endParaRPr lang="ru-RU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71" marR="54371" marT="54371" marB="54371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 cap="all" spc="75">
                          <a:effectLst/>
                        </a:rPr>
                        <a:t>Вредный объект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71" marR="54371" marT="54371" marB="54371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 cap="all" spc="75">
                          <a:effectLst/>
                        </a:rPr>
                        <a:t>Норма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71" marR="54371" marT="54371" marB="54371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 cap="all" spc="75">
                          <a:effectLst/>
                        </a:rPr>
                        <a:t>Способ, время, особенности 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71" marR="54371" marT="54371" marB="54371" anchor="ctr"/>
                </a:tc>
                <a:extLst>
                  <a:ext uri="{0D108BD9-81ED-4DB2-BD59-A6C34878D82A}">
                    <a16:rowId xmlns:a16="http://schemas.microsoft.com/office/drawing/2014/main" val="2846882592"/>
                  </a:ext>
                </a:extLst>
              </a:tr>
              <a:tr h="71773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 dirty="0">
                          <a:effectLst/>
                        </a:rPr>
                        <a:t>Картофель</a:t>
                      </a:r>
                      <a:endParaRPr lang="ru-RU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71" marR="54371" marT="54371" marB="54371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 dirty="0">
                          <a:effectLst/>
                        </a:rPr>
                        <a:t>Повышение иммунитета к поражению болезнями, усиление формообразовательных и ростовых процессов, увеличение валового урожая и выхода клубней товарной фракции.</a:t>
                      </a:r>
                      <a:endParaRPr lang="ru-RU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71" marR="54371" marT="54371" marB="54371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1 мл/л воды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71" marR="54371" marT="54371" marB="54371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Предпосадочная обработка клубней. Расход рабочей жидкости - 1 л/100 кг.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71" marR="54371" marT="54371" marB="54371" anchor="ctr"/>
                </a:tc>
                <a:extLst>
                  <a:ext uri="{0D108BD9-81ED-4DB2-BD59-A6C34878D82A}">
                    <a16:rowId xmlns:a16="http://schemas.microsoft.com/office/drawing/2014/main" val="2751571425"/>
                  </a:ext>
                </a:extLst>
              </a:tr>
              <a:tr h="71773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Картофель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71" marR="54371" marT="54371" marB="54371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 dirty="0">
                          <a:effectLst/>
                        </a:rPr>
                        <a:t>Повышение иммунитета к поражению болезнями, усиление формообразовательных и ростовых процессов, увеличение валового урожая и выхода клубней товарной фракции.</a:t>
                      </a:r>
                      <a:endParaRPr lang="ru-RU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71" marR="54371" marT="54371" marB="54371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2 мл/2 л воды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71" marR="54371" marT="54371" marB="54371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Опрыскивание: 1-е - в период появления первых 2-3 листьев. 2-е - через 14 дней после первого опрыскивания. 3-е - в период бутонизации - начала цветения. Расход рабочей жидкости - 2л/100 м</a:t>
                      </a:r>
                      <a:r>
                        <a:rPr lang="ru-RU" sz="900" kern="0" baseline="30000">
                          <a:effectLst/>
                        </a:rPr>
                        <a:t>2</a:t>
                      </a:r>
                      <a:r>
                        <a:rPr lang="ru-RU" sz="900" kern="0">
                          <a:effectLst/>
                        </a:rPr>
                        <a:t>.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71" marR="54371" marT="54371" marB="54371" anchor="ctr"/>
                </a:tc>
                <a:extLst>
                  <a:ext uri="{0D108BD9-81ED-4DB2-BD59-A6C34878D82A}">
                    <a16:rowId xmlns:a16="http://schemas.microsoft.com/office/drawing/2014/main" val="3772811319"/>
                  </a:ext>
                </a:extLst>
              </a:tr>
              <a:tr h="71773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Картофель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71" marR="54371" marT="54371" marB="54371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 dirty="0">
                          <a:effectLst/>
                        </a:rPr>
                        <a:t>Повышение иммунитета к поражению болезнями, усиление формообразовательных и ростовых процессов, увеличение валового урожая и выхода клубней товарной фракции.</a:t>
                      </a:r>
                      <a:endParaRPr lang="ru-RU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71" marR="54371" marT="54371" marB="54371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3 мл/3 л воды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71" marR="54371" marT="54371" marB="54371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Опрыскивание растений в фазе бутонизации. Расход рабочей жидкости 3 л/100 м</a:t>
                      </a:r>
                      <a:r>
                        <a:rPr lang="ru-RU" sz="900" kern="0" baseline="30000">
                          <a:effectLst/>
                        </a:rPr>
                        <a:t>2</a:t>
                      </a:r>
                      <a:r>
                        <a:rPr lang="ru-RU" sz="900" kern="0">
                          <a:effectLst/>
                        </a:rPr>
                        <a:t>.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71" marR="54371" marT="54371" marB="54371" anchor="ctr"/>
                </a:tc>
                <a:extLst>
                  <a:ext uri="{0D108BD9-81ED-4DB2-BD59-A6C34878D82A}">
                    <a16:rowId xmlns:a16="http://schemas.microsoft.com/office/drawing/2014/main" val="3542245991"/>
                  </a:ext>
                </a:extLst>
              </a:tr>
              <a:tr h="71773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Огурец (открытого и защищенного грунта)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71" marR="54371" marT="54371" marB="54371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Повышение иммунитета к поражению болезнями, усиление формообразовательных и ростовых процессов, улучшение качества продукции, повышение урожайности.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71" marR="54371" marT="54371" marB="54371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 dirty="0">
                          <a:effectLst/>
                        </a:rPr>
                        <a:t>2 мл/4 л воды</a:t>
                      </a:r>
                      <a:endParaRPr lang="ru-RU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71" marR="54371" marT="54371" marB="54371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Опрыскивание: 1-е - в начале фазы цветения, 2-е, 3-е и 4-ое опрыскивания - через 10 дней после первого опрыскивания с интервалом 10 дней. Расход рабочей жидкости - 4 л/100 м</a:t>
                      </a:r>
                      <a:r>
                        <a:rPr lang="ru-RU" sz="900" kern="0" baseline="30000">
                          <a:effectLst/>
                        </a:rPr>
                        <a:t>2</a:t>
                      </a:r>
                      <a:r>
                        <a:rPr lang="ru-RU" sz="900" kern="0">
                          <a:effectLst/>
                        </a:rPr>
                        <a:t>.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71" marR="54371" marT="54371" marB="54371" anchor="ctr"/>
                </a:tc>
                <a:extLst>
                  <a:ext uri="{0D108BD9-81ED-4DB2-BD59-A6C34878D82A}">
                    <a16:rowId xmlns:a16="http://schemas.microsoft.com/office/drawing/2014/main" val="1525662122"/>
                  </a:ext>
                </a:extLst>
              </a:tr>
              <a:tr h="71773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Томат (открытого и защищенного грунта)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71" marR="54371" marT="54371" marB="54371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Повышение иммунитета к поражению болезнями, усиление формообразовательных и ростовых процессов, улучшение качества продукции, повышение урожайности.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71" marR="54371" marT="54371" marB="54371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2 мл/3 л воды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71" marR="54371" marT="54371" marB="54371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 dirty="0">
                          <a:effectLst/>
                        </a:rPr>
                        <a:t>Опрыскивание: 1-е - в фазе цветения первой кисти, 2-е в фазе цветения 3-ей кисти. Расход рабочей жидкости - 3 л/100 м</a:t>
                      </a:r>
                      <a:r>
                        <a:rPr lang="ru-RU" sz="900" kern="0" baseline="30000" dirty="0">
                          <a:effectLst/>
                        </a:rPr>
                        <a:t>2</a:t>
                      </a:r>
                      <a:r>
                        <a:rPr lang="ru-RU" sz="900" kern="0" dirty="0">
                          <a:effectLst/>
                        </a:rPr>
                        <a:t>.</a:t>
                      </a:r>
                      <a:endParaRPr lang="ru-RU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71" marR="54371" marT="54371" marB="54371" anchor="ctr"/>
                </a:tc>
                <a:extLst>
                  <a:ext uri="{0D108BD9-81ED-4DB2-BD59-A6C34878D82A}">
                    <a16:rowId xmlns:a16="http://schemas.microsoft.com/office/drawing/2014/main" val="2227828257"/>
                  </a:ext>
                </a:extLst>
              </a:tr>
              <a:tr h="79963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Виноград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71" marR="54371" marT="54371" marB="54371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Повышение иммунитета к неблагоприятным условиям среды, усиление формообразовательных и ростовых процессов, улучшение качества продукции, повышение урожайности.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71" marR="54371" marT="54371" marB="54371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2 мл /8 л воды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71" marR="54371" marT="54371" marB="54371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 dirty="0">
                          <a:effectLst/>
                        </a:rPr>
                        <a:t>Опрыскивание: 1-е-за 10 дней до цветения. 2-е - в фазе образования ягод. 3-е - через 14 дней после второго опрыскивания. Расход рабочей жидкости - 8 л/100 м</a:t>
                      </a:r>
                      <a:r>
                        <a:rPr lang="ru-RU" sz="900" kern="0" baseline="30000" dirty="0">
                          <a:effectLst/>
                        </a:rPr>
                        <a:t>2</a:t>
                      </a:r>
                      <a:r>
                        <a:rPr lang="ru-RU" sz="900" kern="0" dirty="0">
                          <a:effectLst/>
                        </a:rPr>
                        <a:t>.</a:t>
                      </a:r>
                      <a:endParaRPr lang="ru-RU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71" marR="54371" marT="54371" marB="54371" anchor="ctr"/>
                </a:tc>
                <a:extLst>
                  <a:ext uri="{0D108BD9-81ED-4DB2-BD59-A6C34878D82A}">
                    <a16:rowId xmlns:a16="http://schemas.microsoft.com/office/drawing/2014/main" val="2554832927"/>
                  </a:ext>
                </a:extLst>
              </a:tr>
              <a:tr h="79963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Яблоня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71" marR="54371" marT="54371" marB="54371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Повышение иммунитета к неблагоприятным условиям среды, усиление формообразовательных и ростовых процессов, улучшение качества продукции, повышение урожайности.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71" marR="54371" marT="54371" marB="54371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2 мл/10 л воды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71" marR="54371" marT="54371" marB="54371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 dirty="0">
                          <a:effectLst/>
                        </a:rPr>
                        <a:t>Опрыскивание: 1-е в фазе начала цветения. 2-е - в фазе завязывания плодов. 3-е - в фазе развития плода "грецкий орех". Расход рабочей жидкости - 10 л/100 м</a:t>
                      </a:r>
                      <a:r>
                        <a:rPr lang="ru-RU" sz="900" kern="0" baseline="30000" dirty="0">
                          <a:effectLst/>
                        </a:rPr>
                        <a:t>2</a:t>
                      </a:r>
                      <a:r>
                        <a:rPr lang="ru-RU" sz="900" kern="0" dirty="0">
                          <a:effectLst/>
                        </a:rPr>
                        <a:t>.</a:t>
                      </a:r>
                      <a:endParaRPr lang="ru-RU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71" marR="54371" marT="54371" marB="54371" anchor="ctr"/>
                </a:tc>
                <a:extLst>
                  <a:ext uri="{0D108BD9-81ED-4DB2-BD59-A6C34878D82A}">
                    <a16:rowId xmlns:a16="http://schemas.microsoft.com/office/drawing/2014/main" val="1013450309"/>
                  </a:ext>
                </a:extLst>
              </a:tr>
              <a:tr h="94241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Капуста белокочанная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71" marR="54371" marT="54371" marB="54371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Повышение иммунитета к болезням и неблагоприятным условиям среды, усиление формообразовательных и ростовых процессов, повышение энергии прорастания и полевой всхожести семян, улучшение качества продукции, повышение урожайности.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71" marR="54371" marT="54371" marB="54371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2 мл/3 л воды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71" marR="54371" marT="54371" marB="54371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 dirty="0">
                          <a:effectLst/>
                        </a:rPr>
                        <a:t>Опрыскивание: 1-е - через 7 дней после высадки рассады. 2-е - в фазе формирования розетки листьев. 3-е - в фазе завязывания кочана. Расход рабочей жидкости - 3 л/100 м</a:t>
                      </a:r>
                      <a:r>
                        <a:rPr lang="ru-RU" sz="900" kern="0" baseline="30000" dirty="0">
                          <a:effectLst/>
                        </a:rPr>
                        <a:t>2</a:t>
                      </a:r>
                      <a:r>
                        <a:rPr lang="ru-RU" sz="900" kern="0" dirty="0">
                          <a:effectLst/>
                        </a:rPr>
                        <a:t>.</a:t>
                      </a:r>
                      <a:endParaRPr lang="ru-RU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71" marR="54371" marT="54371" marB="54371" anchor="ctr"/>
                </a:tc>
                <a:extLst>
                  <a:ext uri="{0D108BD9-81ED-4DB2-BD59-A6C34878D82A}">
                    <a16:rowId xmlns:a16="http://schemas.microsoft.com/office/drawing/2014/main" val="315368337"/>
                  </a:ext>
                </a:extLst>
              </a:tr>
              <a:tr h="94241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Дыня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71" marR="54371" marT="54371" marB="54371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Повышение иммунитета к болезням и неблагоприятным условиям среды, усиление формообразовательных и ростовых процессов, повышение энергии прорастания и полевой всхожести семян, улучшение качества продукции, повышение урожайности.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71" marR="54371" marT="54371" marB="54371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2 мл/3 л воды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71" marR="54371" marT="54371" marB="54371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 dirty="0">
                          <a:effectLst/>
                        </a:rPr>
                        <a:t>Опрыскивание: 1-е - в фазе 2-3 настоящих листьев. 2-е - в начале цветения. 3-е - в начале формирования завязей, 4-е - через 15 дней после третьего опрыскивания. Расход рабочей жидкости - 3 л/100 м</a:t>
                      </a:r>
                      <a:r>
                        <a:rPr lang="ru-RU" sz="900" kern="0" baseline="30000" dirty="0">
                          <a:effectLst/>
                        </a:rPr>
                        <a:t>2</a:t>
                      </a:r>
                      <a:r>
                        <a:rPr lang="ru-RU" sz="900" kern="0" dirty="0">
                          <a:effectLst/>
                        </a:rPr>
                        <a:t>.</a:t>
                      </a:r>
                      <a:endParaRPr lang="ru-RU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71" marR="54371" marT="54371" marB="54371" anchor="ctr"/>
                </a:tc>
                <a:extLst>
                  <a:ext uri="{0D108BD9-81ED-4DB2-BD59-A6C34878D82A}">
                    <a16:rowId xmlns:a16="http://schemas.microsoft.com/office/drawing/2014/main" val="3870192587"/>
                  </a:ext>
                </a:extLst>
              </a:tr>
              <a:tr h="94241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Арбуз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71" marR="54371" marT="54371" marB="54371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 dirty="0">
                          <a:effectLst/>
                        </a:rPr>
                        <a:t>Повышение иммунитета к болезням и неблагоприятным условиям среды, усиление формообразовательных и ростовых процессов, повышение энергии прорастания и полевой всхожести семян, улучшение качества продукции, повышение урожайности.</a:t>
                      </a:r>
                      <a:endParaRPr lang="ru-RU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71" marR="54371" marT="54371" marB="54371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>
                          <a:effectLst/>
                        </a:rPr>
                        <a:t>14(3-4)</a:t>
                      </a:r>
                      <a:endParaRPr lang="ru-RU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71" marR="54371" marT="54371" marB="54371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900" kern="0" dirty="0">
                          <a:effectLst/>
                        </a:rPr>
                        <a:t>Опрыскивание: 1-е - в фазе "</a:t>
                      </a:r>
                      <a:r>
                        <a:rPr lang="ru-RU" sz="900" kern="0" dirty="0" err="1">
                          <a:effectLst/>
                        </a:rPr>
                        <a:t>шатрика</a:t>
                      </a:r>
                      <a:r>
                        <a:rPr lang="ru-RU" sz="900" kern="0" dirty="0">
                          <a:effectLst/>
                        </a:rPr>
                        <a:t>". 2-е - в начале цветения. 3-е - в начале формирования завязей. 4-е - через 15 дней после третьего опрыскивания. Расход рабочей жидкости - 3 л/100 м</a:t>
                      </a:r>
                      <a:r>
                        <a:rPr lang="ru-RU" sz="900" kern="0" baseline="30000" dirty="0">
                          <a:effectLst/>
                        </a:rPr>
                        <a:t>2</a:t>
                      </a:r>
                      <a:r>
                        <a:rPr lang="ru-RU" sz="900" kern="0" dirty="0">
                          <a:effectLst/>
                        </a:rPr>
                        <a:t>.</a:t>
                      </a:r>
                      <a:endParaRPr lang="ru-RU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71" marR="54371" marT="54371" marB="54371" anchor="ctr"/>
                </a:tc>
                <a:extLst>
                  <a:ext uri="{0D108BD9-81ED-4DB2-BD59-A6C34878D82A}">
                    <a16:rowId xmlns:a16="http://schemas.microsoft.com/office/drawing/2014/main" val="30672522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26029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330071BF-C605-7025-130A-2D1643EC85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>
            <a:extLst>
              <a:ext uri="{FF2B5EF4-FFF2-40B4-BE49-F238E27FC236}">
                <a16:creationId xmlns:a16="http://schemas.microsoft.com/office/drawing/2014/main" id="{9CE137EF-760F-90E1-4592-4BA21570DD74}"/>
              </a:ext>
            </a:extLst>
          </p:cNvPr>
          <p:cNvSpPr txBox="1"/>
          <p:nvPr/>
        </p:nvSpPr>
        <p:spPr>
          <a:xfrm>
            <a:off x="375772" y="374968"/>
            <a:ext cx="671510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>
                <a:solidFill>
                  <a:srgbClr val="7030A0"/>
                </a:solidFill>
                <a:latin typeface="Calibri"/>
                <a:cs typeface="Calibri"/>
              </a:rPr>
              <a:t>АТОНИК® ВРП – инновационный регулятор роста растений</a:t>
            </a:r>
            <a:endParaRPr sz="2000" b="1" dirty="0">
              <a:solidFill>
                <a:srgbClr val="7030A0"/>
              </a:solidFill>
              <a:latin typeface="Calibri"/>
              <a:cs typeface="Calibri"/>
            </a:endParaRPr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AD8D3719-4888-2A7E-B35A-4D82AE161003}"/>
              </a:ext>
            </a:extLst>
          </p:cNvPr>
          <p:cNvSpPr txBox="1"/>
          <p:nvPr/>
        </p:nvSpPr>
        <p:spPr>
          <a:xfrm>
            <a:off x="420700" y="738909"/>
            <a:ext cx="6715100" cy="97283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Aft>
                <a:spcPts val="400"/>
              </a:spcAft>
            </a:pPr>
            <a:r>
              <a:rPr lang="ru-RU" sz="1400" dirty="0">
                <a:solidFill>
                  <a:srgbClr val="0070C0"/>
                </a:solidFill>
                <a:latin typeface="Tahoma"/>
                <a:cs typeface="Tahoma"/>
              </a:rPr>
              <a:t>   </a:t>
            </a:r>
            <a:r>
              <a:rPr lang="ru-RU" sz="1400" b="1" dirty="0">
                <a:solidFill>
                  <a:srgbClr val="7030A0"/>
                </a:solidFill>
                <a:latin typeface="Tahoma"/>
                <a:cs typeface="Tahoma"/>
              </a:rPr>
              <a:t>Атоник (нитрофенолы - фитогормоны) нашел широкое применение более чем в 20 развитых странах мира.</a:t>
            </a:r>
          </a:p>
          <a:p>
            <a:pPr marL="12700">
              <a:lnSpc>
                <a:spcPct val="100000"/>
              </a:lnSpc>
              <a:spcAft>
                <a:spcPts val="400"/>
              </a:spcAft>
            </a:pPr>
            <a:r>
              <a:rPr lang="ru-RU" sz="1400" dirty="0">
                <a:solidFill>
                  <a:srgbClr val="0070C0"/>
                </a:solidFill>
                <a:latin typeface="Tahoma"/>
                <a:cs typeface="Tahoma"/>
              </a:rPr>
              <a:t>   Атоник способствует делению, увеличению и удлинению клеток путем активации ионного насоса на плазматической мембране. Стенки клеток становятся рыхлыми, что приводит к снижению давления на стенки клеток. Вода легко проникает в клетки, что приводит к увеличению размеров клеток.</a:t>
            </a:r>
          </a:p>
          <a:p>
            <a:pPr marL="12700">
              <a:lnSpc>
                <a:spcPct val="100000"/>
              </a:lnSpc>
              <a:spcAft>
                <a:spcPts val="400"/>
              </a:spcAft>
            </a:pPr>
            <a:r>
              <a:rPr lang="ru-RU" sz="1400" dirty="0">
                <a:solidFill>
                  <a:srgbClr val="0070C0"/>
                </a:solidFill>
                <a:latin typeface="Tahoma"/>
                <a:cs typeface="Tahoma"/>
              </a:rPr>
              <a:t>   Многочисленные полевые испытания Атоника на широком спектре сельскохозяйственных культур в различных агроклиматических зонах страны показали его очень высокую эффективность.</a:t>
            </a:r>
          </a:p>
          <a:p>
            <a:pPr marL="12700">
              <a:lnSpc>
                <a:spcPct val="100000"/>
              </a:lnSpc>
              <a:spcAft>
                <a:spcPts val="400"/>
              </a:spcAft>
            </a:pPr>
            <a:r>
              <a:rPr lang="ru-RU" sz="1400" dirty="0">
                <a:solidFill>
                  <a:srgbClr val="0070C0"/>
                </a:solidFill>
                <a:latin typeface="Tahoma"/>
                <a:cs typeface="Tahoma"/>
              </a:rPr>
              <a:t>   Так, по результатам испытаний Кубанского госагроуниверситета и ВНИИКХ, обработка посадочных клубней картофеля и опрыскивание растений в период вегетации Атоником способствовали повышению валового урожая картофеля высокого качества в зависимости от региона выращивания на 10-27 %. </a:t>
            </a:r>
          </a:p>
          <a:p>
            <a:pPr marL="12700">
              <a:lnSpc>
                <a:spcPct val="100000"/>
              </a:lnSpc>
              <a:spcAft>
                <a:spcPts val="400"/>
              </a:spcAft>
            </a:pPr>
            <a:r>
              <a:rPr lang="ru-RU" sz="1400" dirty="0">
                <a:solidFill>
                  <a:srgbClr val="0070C0"/>
                </a:solidFill>
                <a:latin typeface="Tahoma"/>
                <a:cs typeface="Tahoma"/>
              </a:rPr>
              <a:t>   Следует отметить, что при применении Атоника формировалось большее число клубней размером 31-50 мм.</a:t>
            </a:r>
          </a:p>
          <a:p>
            <a:pPr marL="12700">
              <a:lnSpc>
                <a:spcPct val="100000"/>
              </a:lnSpc>
              <a:spcAft>
                <a:spcPts val="400"/>
              </a:spcAft>
            </a:pPr>
            <a:r>
              <a:rPr lang="ru-RU" sz="1400" dirty="0">
                <a:solidFill>
                  <a:srgbClr val="0070C0"/>
                </a:solidFill>
                <a:latin typeface="Tahoma"/>
                <a:cs typeface="Tahoma"/>
              </a:rPr>
              <a:t>   В опытах Московского НИИСХ «Немчиновка» и во ВНИИБЗР установлено антистрессовое действие Атоника при совместном внесении его с гербицидами на зерновых культурах. </a:t>
            </a:r>
          </a:p>
          <a:p>
            <a:pPr marL="12700">
              <a:lnSpc>
                <a:spcPct val="100000"/>
              </a:lnSpc>
              <a:spcAft>
                <a:spcPts val="400"/>
              </a:spcAft>
            </a:pPr>
            <a:r>
              <a:rPr lang="ru-RU" sz="1400" dirty="0">
                <a:solidFill>
                  <a:srgbClr val="0070C0"/>
                </a:solidFill>
                <a:latin typeface="Tahoma"/>
                <a:cs typeface="Tahoma"/>
              </a:rPr>
              <a:t>   Препарат снижал угнетающее влияние гербицидов на культурные посевы, увеличивал густоту посева как по сравнению с контролем, так и с вариантами обработки посевов только гербицидами, способствовал улучшению </a:t>
            </a:r>
            <a:r>
              <a:rPr lang="ru-RU" sz="1400" dirty="0" err="1">
                <a:solidFill>
                  <a:srgbClr val="0070C0"/>
                </a:solidFill>
                <a:latin typeface="Tahoma"/>
                <a:cs typeface="Tahoma"/>
              </a:rPr>
              <a:t>выполненности</a:t>
            </a:r>
            <a:r>
              <a:rPr lang="ru-RU" sz="1400" dirty="0">
                <a:solidFill>
                  <a:srgbClr val="0070C0"/>
                </a:solidFill>
                <a:latin typeface="Tahoma"/>
                <a:cs typeface="Tahoma"/>
              </a:rPr>
              <a:t> зерна. Прибавка урожая зерна составила 6-14 %, содержание белка и клейковины в зерне увеличивалось на 0,5-1,5 %.</a:t>
            </a:r>
          </a:p>
          <a:p>
            <a:pPr marL="12700">
              <a:lnSpc>
                <a:spcPct val="100000"/>
              </a:lnSpc>
              <a:spcAft>
                <a:spcPts val="400"/>
              </a:spcAft>
            </a:pPr>
            <a:r>
              <a:rPr lang="ru-RU" sz="1400" dirty="0">
                <a:solidFill>
                  <a:srgbClr val="0070C0"/>
                </a:solidFill>
                <a:latin typeface="Tahoma"/>
                <a:cs typeface="Tahoma"/>
              </a:rPr>
              <a:t>   Опыты на сахарной свекле в Белгородском НИИСХ и ВНИИБЗР наглядно показали выраженный ростостимулирующий эффект Атоника. Урожайность корнеплодов и сбор сахара увеличились на 13-25 %.</a:t>
            </a:r>
          </a:p>
          <a:p>
            <a:pPr marL="12700">
              <a:lnSpc>
                <a:spcPct val="100000"/>
              </a:lnSpc>
              <a:spcAft>
                <a:spcPts val="400"/>
              </a:spcAft>
            </a:pPr>
            <a:r>
              <a:rPr lang="ru-RU" sz="1400" dirty="0">
                <a:solidFill>
                  <a:srgbClr val="0070C0"/>
                </a:solidFill>
                <a:latin typeface="Tahoma"/>
                <a:cs typeface="Tahoma"/>
              </a:rPr>
              <a:t>   Аналогичные результаты получены и на культуре рапса озимого. Препарат положительно влиял не только на урожайность семян, но и на выход побочной продукции. </a:t>
            </a:r>
          </a:p>
          <a:p>
            <a:pPr marL="12700">
              <a:lnSpc>
                <a:spcPct val="100000"/>
              </a:lnSpc>
              <a:spcAft>
                <a:spcPts val="400"/>
              </a:spcAft>
            </a:pPr>
            <a:r>
              <a:rPr lang="ru-RU" sz="1400" dirty="0">
                <a:solidFill>
                  <a:srgbClr val="0070C0"/>
                </a:solidFill>
                <a:latin typeface="Tahoma"/>
                <a:cs typeface="Tahoma"/>
              </a:rPr>
              <a:t>   По данным Кубанского госагроуниверситета и ФГУ «ЦАС «Калининградский», применение Атоника обеспечило прибавку урожая семян 5-16 %. Выход побочной продукции - 4-5 %.</a:t>
            </a:r>
          </a:p>
          <a:p>
            <a:pPr marL="12700">
              <a:lnSpc>
                <a:spcPct val="100000"/>
              </a:lnSpc>
              <a:spcAft>
                <a:spcPts val="400"/>
              </a:spcAft>
            </a:pPr>
            <a:r>
              <a:rPr lang="ru-RU" sz="1400" dirty="0">
                <a:solidFill>
                  <a:srgbClr val="0070C0"/>
                </a:solidFill>
                <a:latin typeface="Tahoma"/>
                <a:cs typeface="Tahoma"/>
              </a:rPr>
              <a:t>   На овощных культурах даже в экстремальных условиях произрастания (высокая температура, засуха) проявлялось стимулирующее и антистрессовое действие препарата. </a:t>
            </a:r>
          </a:p>
          <a:p>
            <a:pPr marL="12700">
              <a:lnSpc>
                <a:spcPct val="100000"/>
              </a:lnSpc>
              <a:spcAft>
                <a:spcPts val="400"/>
              </a:spcAft>
            </a:pPr>
            <a:r>
              <a:rPr lang="ru-RU" sz="1400" dirty="0">
                <a:solidFill>
                  <a:srgbClr val="0070C0"/>
                </a:solidFill>
                <a:latin typeface="Tahoma"/>
                <a:cs typeface="Tahoma"/>
              </a:rPr>
              <a:t>   Его применение способствовало росту растений, особенно на начальных этапах развития, увеличивая выход ранней продукции на 51,5 %. </a:t>
            </a:r>
          </a:p>
          <a:p>
            <a:pPr marL="12700">
              <a:lnSpc>
                <a:spcPct val="100000"/>
              </a:lnSpc>
              <a:spcAft>
                <a:spcPts val="400"/>
              </a:spcAft>
            </a:pPr>
            <a:r>
              <a:rPr lang="ru-RU" sz="1400" dirty="0">
                <a:solidFill>
                  <a:srgbClr val="0070C0"/>
                </a:solidFill>
                <a:latin typeface="Tahoma"/>
                <a:cs typeface="Tahoma"/>
              </a:rPr>
              <a:t>   По данным Кубанского госагроуниверситета и ВНИИ овощеводства, применение Атоника способствовало повышению урожайности на 10-20 %, снижению выхода некондиционной продукции на 5-7 % и улучшению ее технологических качеств.</a:t>
            </a:r>
          </a:p>
        </p:txBody>
      </p:sp>
      <p:sp>
        <p:nvSpPr>
          <p:cNvPr id="20" name="object 2">
            <a:extLst>
              <a:ext uri="{FF2B5EF4-FFF2-40B4-BE49-F238E27FC236}">
                <a16:creationId xmlns:a16="http://schemas.microsoft.com/office/drawing/2014/main" id="{E13F6EF8-BD7D-DA9F-118E-A7BA3AF58011}"/>
              </a:ext>
            </a:extLst>
          </p:cNvPr>
          <p:cNvSpPr/>
          <p:nvPr/>
        </p:nvSpPr>
        <p:spPr>
          <a:xfrm>
            <a:off x="0" y="10223500"/>
            <a:ext cx="7560309" cy="578249"/>
          </a:xfrm>
          <a:custGeom>
            <a:avLst/>
            <a:gdLst/>
            <a:ahLst/>
            <a:cxnLst/>
            <a:rect l="l" t="t" r="r" b="b"/>
            <a:pathLst>
              <a:path w="7560309" h="432434">
                <a:moveTo>
                  <a:pt x="7560005" y="0"/>
                </a:moveTo>
                <a:lnTo>
                  <a:pt x="0" y="0"/>
                </a:lnTo>
                <a:lnTo>
                  <a:pt x="0" y="432003"/>
                </a:lnTo>
                <a:lnTo>
                  <a:pt x="7560005" y="432003"/>
                </a:lnTo>
                <a:lnTo>
                  <a:pt x="7560005" y="0"/>
                </a:lnTo>
                <a:close/>
              </a:path>
            </a:pathLst>
          </a:custGeom>
          <a:solidFill>
            <a:srgbClr val="003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3">
            <a:extLst>
              <a:ext uri="{FF2B5EF4-FFF2-40B4-BE49-F238E27FC236}">
                <a16:creationId xmlns:a16="http://schemas.microsoft.com/office/drawing/2014/main" id="{9D8567F1-694C-E780-DC73-BD7EFCE6411B}"/>
              </a:ext>
            </a:extLst>
          </p:cNvPr>
          <p:cNvSpPr txBox="1"/>
          <p:nvPr/>
        </p:nvSpPr>
        <p:spPr>
          <a:xfrm>
            <a:off x="7093890" y="10373376"/>
            <a:ext cx="93980" cy="1744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050" dirty="0">
                <a:solidFill>
                  <a:schemeClr val="bg1"/>
                </a:solidFill>
                <a:latin typeface="Tahoma"/>
                <a:cs typeface="Tahoma"/>
              </a:rPr>
              <a:t>6</a:t>
            </a:r>
            <a:endParaRPr sz="1050" dirty="0">
              <a:solidFill>
                <a:schemeClr val="bg1"/>
              </a:solidFill>
              <a:latin typeface="Tahoma"/>
              <a:cs typeface="Tahoma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2101D1A-8CB3-1BD8-6500-B0EA87B21A16}"/>
              </a:ext>
            </a:extLst>
          </p:cNvPr>
          <p:cNvSpPr txBox="1"/>
          <p:nvPr/>
        </p:nvSpPr>
        <p:spPr>
          <a:xfrm>
            <a:off x="2126736" y="10341898"/>
            <a:ext cx="330302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spc="105" dirty="0">
                <a:solidFill>
                  <a:schemeClr val="bg1"/>
                </a:solidFill>
                <a:latin typeface="Tahoma"/>
                <a:cs typeface="Tahoma"/>
              </a:rPr>
              <a:t>«</a:t>
            </a:r>
            <a:r>
              <a:rPr lang="ru-RU" sz="1400" spc="105" dirty="0" err="1">
                <a:solidFill>
                  <a:schemeClr val="bg1"/>
                </a:solidFill>
                <a:latin typeface="Tahoma"/>
                <a:cs typeface="Tahoma"/>
              </a:rPr>
              <a:t>ЭкоБиоТехнологии</a:t>
            </a:r>
            <a:r>
              <a:rPr lang="ru-RU" sz="1400" spc="105" dirty="0">
                <a:solidFill>
                  <a:schemeClr val="bg1"/>
                </a:solidFill>
                <a:latin typeface="Tahoma"/>
                <a:cs typeface="Tahoma"/>
              </a:rPr>
              <a:t> </a:t>
            </a:r>
            <a:r>
              <a:rPr lang="ru-RU" sz="1400" spc="105" dirty="0" err="1">
                <a:solidFill>
                  <a:schemeClr val="bg1"/>
                </a:solidFill>
                <a:latin typeface="Tahoma"/>
                <a:cs typeface="Tahoma"/>
              </a:rPr>
              <a:t>СтопХимия</a:t>
            </a:r>
            <a:r>
              <a:rPr lang="ru-RU" sz="1400" spc="105" dirty="0">
                <a:solidFill>
                  <a:schemeClr val="bg1"/>
                </a:solidFill>
                <a:latin typeface="Tahoma"/>
                <a:cs typeface="Tahoma"/>
              </a:rPr>
              <a:t>»</a:t>
            </a:r>
            <a:endParaRPr lang="ru-RU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3334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C17A9E25-D0FA-F780-9B14-21B89B21F6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>
            <a:extLst>
              <a:ext uri="{FF2B5EF4-FFF2-40B4-BE49-F238E27FC236}">
                <a16:creationId xmlns:a16="http://schemas.microsoft.com/office/drawing/2014/main" id="{A3B0DBD9-2B1B-B284-2948-DF3B516E6C63}"/>
              </a:ext>
            </a:extLst>
          </p:cNvPr>
          <p:cNvSpPr txBox="1"/>
          <p:nvPr/>
        </p:nvSpPr>
        <p:spPr>
          <a:xfrm>
            <a:off x="196849" y="483275"/>
            <a:ext cx="7162800" cy="3480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ts val="2500"/>
              </a:lnSpc>
            </a:pPr>
            <a:r>
              <a:rPr lang="ru-RU" sz="2700" b="1" dirty="0">
                <a:solidFill>
                  <a:srgbClr val="0070C0"/>
                </a:solidFill>
                <a:latin typeface="Calibri"/>
                <a:cs typeface="Calibri"/>
              </a:rPr>
              <a:t>БиоРациональные АгроТехнологии в России</a:t>
            </a:r>
            <a:r>
              <a:rPr lang="ru-RU" sz="2800" b="1" dirty="0">
                <a:solidFill>
                  <a:srgbClr val="0070C0"/>
                </a:solidFill>
                <a:latin typeface="Calibri"/>
                <a:cs typeface="Calibri"/>
              </a:rPr>
              <a:t> </a:t>
            </a:r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DD95915D-4FF7-F7DB-B28B-6376995AD66C}"/>
              </a:ext>
            </a:extLst>
          </p:cNvPr>
          <p:cNvSpPr txBox="1"/>
          <p:nvPr/>
        </p:nvSpPr>
        <p:spPr>
          <a:xfrm>
            <a:off x="436478" y="2696387"/>
            <a:ext cx="6683541" cy="680699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Aft>
                <a:spcPts val="300"/>
              </a:spcAft>
            </a:pPr>
            <a:r>
              <a:rPr lang="ru-RU" sz="2800" b="1" dirty="0">
                <a:solidFill>
                  <a:srgbClr val="0070C0"/>
                </a:solidFill>
                <a:latin typeface="Calibri"/>
                <a:cs typeface="Calibri"/>
              </a:rPr>
              <a:t>Практические научные достижения </a:t>
            </a:r>
          </a:p>
          <a:p>
            <a:pPr marL="12700" algn="l">
              <a:spcAft>
                <a:spcPts val="300"/>
              </a:spcAft>
            </a:pPr>
            <a:r>
              <a:rPr lang="ru-RU" sz="1200" b="1" dirty="0">
                <a:solidFill>
                  <a:srgbClr val="7030A0"/>
                </a:solidFill>
                <a:latin typeface="Tahoma"/>
                <a:cs typeface="Tahoma"/>
                <a:hlinkClick r:id="rId2"/>
              </a:rPr>
              <a:t>1. РЕГУЛЯТОРЫ РОСТА РАСТЕНИЙ В АГРОТЕХНОЛОГИЯХ.</a:t>
            </a:r>
            <a:endParaRPr lang="ru-RU" sz="1200" b="1" dirty="0">
              <a:solidFill>
                <a:srgbClr val="7030A0"/>
              </a:solidFill>
              <a:latin typeface="Tahoma"/>
              <a:cs typeface="Tahoma"/>
            </a:endParaRPr>
          </a:p>
          <a:p>
            <a:pPr marL="12700" algn="l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ru-RU" sz="1200" b="1" dirty="0">
                <a:solidFill>
                  <a:srgbClr val="7030A0"/>
                </a:solidFill>
                <a:latin typeface="Tahoma"/>
                <a:cs typeface="Tahoma"/>
              </a:rPr>
              <a:t>2. </a:t>
            </a:r>
            <a:r>
              <a:rPr lang="ru-RU" sz="1200" b="1" dirty="0">
                <a:solidFill>
                  <a:srgbClr val="7030A0"/>
                </a:solidFill>
                <a:latin typeface="Tahoma"/>
                <a:cs typeface="Tahoma"/>
                <a:hlinkClick r:id="rId3"/>
              </a:rPr>
              <a:t>ПРИМЕНЕНИЕ БИОРЕГУЛЯТОРОВ В ИНТЕНСИВНЫХ АГРОТЕХНОЛОГИЯХ ВЫРАЩИВАНИЯ ГРЕЧИХИ.</a:t>
            </a:r>
            <a:endParaRPr lang="ru-RU" sz="1200" b="1" dirty="0">
              <a:solidFill>
                <a:srgbClr val="7030A0"/>
              </a:solidFill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ru-RU" sz="1200" b="1" dirty="0">
                <a:solidFill>
                  <a:srgbClr val="7030A0"/>
                </a:solidFill>
                <a:latin typeface="Tahoma"/>
                <a:cs typeface="Tahoma"/>
              </a:rPr>
              <a:t>3. </a:t>
            </a:r>
            <a:r>
              <a:rPr lang="ru-RU" sz="1200" b="1" dirty="0">
                <a:solidFill>
                  <a:srgbClr val="7030A0"/>
                </a:solidFill>
                <a:latin typeface="Tahoma"/>
                <a:cs typeface="Tahoma"/>
                <a:hlinkClick r:id="rId4"/>
              </a:rPr>
              <a:t>ВЛИЯНИЕ НОВОГО РЕГУЛЯТОРА РОСТА АТОНИК НАРАЗВИТИЯ РАСТЕНИЙ И ХИМИЧЕСКИЙ СОСТАВ И КАЧЕСТВО ПОЛУЧАЕМОЙ ЛЬНОПРОДУКЦИИ.</a:t>
            </a:r>
            <a:endParaRPr lang="ru-RU" sz="1200" b="1" dirty="0">
              <a:solidFill>
                <a:srgbClr val="7030A0"/>
              </a:solidFill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ru-RU" sz="1200" b="1" dirty="0">
                <a:solidFill>
                  <a:srgbClr val="7030A0"/>
                </a:solidFill>
                <a:latin typeface="Tahoma"/>
                <a:cs typeface="Tahoma"/>
              </a:rPr>
              <a:t>4. </a:t>
            </a:r>
            <a:r>
              <a:rPr lang="ru-RU" sz="1200" b="1" dirty="0">
                <a:solidFill>
                  <a:srgbClr val="7030A0"/>
                </a:solidFill>
                <a:latin typeface="Tahoma"/>
                <a:cs typeface="Tahoma"/>
                <a:hlinkClick r:id="rId5"/>
              </a:rPr>
              <a:t>ВЛИЯНИЕ ОБРАБОТОК ИНСЕКТИЦИДОВ И РЕГУЛЯТОРА РОСТА АТОНИК  НА АГРОБИОЛОГИЧЕКСКИЕ И КАЧЕСТВЕННЫЕ ПОКАЗАТЕЛИ ЯБЛОНИ СОРТА ГОЛДЕН ДЕЛИШЕС</a:t>
            </a:r>
            <a:endParaRPr lang="ru-RU" sz="1200" b="1" dirty="0">
              <a:solidFill>
                <a:srgbClr val="7030A0"/>
              </a:solidFill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ru-RU" sz="1200" b="1" dirty="0">
                <a:solidFill>
                  <a:srgbClr val="7030A0"/>
                </a:solidFill>
                <a:latin typeface="Tahoma"/>
                <a:cs typeface="Tahoma"/>
              </a:rPr>
              <a:t>5. </a:t>
            </a:r>
            <a:r>
              <a:rPr lang="ru-RU" sz="1200" b="1" dirty="0">
                <a:solidFill>
                  <a:srgbClr val="7030A0"/>
                </a:solidFill>
                <a:latin typeface="Tahoma"/>
                <a:cs typeface="Tahoma"/>
                <a:hlinkClick r:id="rId6"/>
              </a:rPr>
              <a:t>ВЛИЯНИЕ БИОПРЕПАРАТОВ НА УРОЖАЙНОСТЬ БОБОВЫХ КУЛЬТУР</a:t>
            </a:r>
            <a:endParaRPr lang="ru-RU" sz="1200" b="1" dirty="0">
              <a:solidFill>
                <a:srgbClr val="7030A0"/>
              </a:solidFill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ru-RU" sz="1200" b="1" dirty="0">
                <a:solidFill>
                  <a:srgbClr val="7030A0"/>
                </a:solidFill>
                <a:latin typeface="Tahoma"/>
                <a:cs typeface="Tahoma"/>
                <a:hlinkClick r:id="rId7"/>
              </a:rPr>
              <a:t>6. ПРИМЕНЕНИЕ УДОБРЕНИЙ ПРИ БИОЛОГИЗАЦИИ КАРТОФЕЛЕВОДСТВА</a:t>
            </a:r>
            <a:endParaRPr lang="ru-RU" sz="1200" b="1" dirty="0">
              <a:solidFill>
                <a:srgbClr val="7030A0"/>
              </a:solidFill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ru-RU" sz="1200" b="1" dirty="0">
                <a:solidFill>
                  <a:srgbClr val="7030A0"/>
                </a:solidFill>
                <a:latin typeface="Tahoma"/>
                <a:cs typeface="Tahoma"/>
              </a:rPr>
              <a:t>7. </a:t>
            </a:r>
            <a:r>
              <a:rPr lang="ru-RU" sz="1200" b="1" dirty="0">
                <a:solidFill>
                  <a:srgbClr val="7030A0"/>
                </a:solidFill>
                <a:latin typeface="Tahoma"/>
                <a:cs typeface="Tahoma"/>
                <a:hlinkClick r:id="rId8"/>
              </a:rPr>
              <a:t>ПРИМЕНЕНИЕ РЕГУЛЯТОРОВ РОСТА И ОРОШЕНИЯ НА КАРТОФЕЛЕ В РЕГИОНАХ С НЕУСТОЙЧИВЫМ УВЛАЖНЕНИЕМ</a:t>
            </a:r>
            <a:endParaRPr lang="ru-RU" sz="1200" b="1" dirty="0">
              <a:solidFill>
                <a:srgbClr val="7030A0"/>
              </a:solidFill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ru-RU" sz="1200" b="1" dirty="0">
                <a:solidFill>
                  <a:srgbClr val="7030A0"/>
                </a:solidFill>
                <a:latin typeface="Tahoma"/>
                <a:cs typeface="Tahoma"/>
              </a:rPr>
              <a:t>8. </a:t>
            </a:r>
            <a:r>
              <a:rPr lang="ru-RU" sz="1200" b="1" dirty="0">
                <a:solidFill>
                  <a:srgbClr val="7030A0"/>
                </a:solidFill>
                <a:latin typeface="Tahoma"/>
                <a:cs typeface="Tahoma"/>
                <a:hlinkClick r:id="rId9"/>
              </a:rPr>
              <a:t>АМИНОКИСЛОТНЫЙ СОСТАВ КЛУБНЕЙ КАРТОФЕЛЯ В ЗАВИСИМОСТИ ОТ ПРИМЕНЕНИЯ РЕГУЛЯТОРОВ РОСТА</a:t>
            </a:r>
            <a:endParaRPr lang="ru-RU" sz="1200" b="1" dirty="0">
              <a:solidFill>
                <a:srgbClr val="7030A0"/>
              </a:solidFill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ru-RU" sz="1200" b="1" dirty="0">
                <a:solidFill>
                  <a:srgbClr val="7030A0"/>
                </a:solidFill>
                <a:latin typeface="Tahoma"/>
                <a:cs typeface="Tahoma"/>
              </a:rPr>
              <a:t>9. </a:t>
            </a:r>
            <a:r>
              <a:rPr lang="ru-RU" sz="1200" b="1" dirty="0">
                <a:solidFill>
                  <a:srgbClr val="7030A0"/>
                </a:solidFill>
                <a:latin typeface="Tahoma"/>
                <a:cs typeface="Tahoma"/>
                <a:hlinkClick r:id="rId10"/>
              </a:rPr>
              <a:t>ВЛИЯНИЕ БИОСТИМУЛЯТОРОВ НА БИОМЕТРИЧЕСКИЕ ПОКАЗАТЕЛИ, КАЧЕСТВО И ПРОДУКТИВНОСТЬ АРБУЗА В УСЛОВИЯХ ЮГО-ВОСТОКА КАЗАХСТАНА</a:t>
            </a:r>
            <a:endParaRPr lang="ru-RU" sz="1200" b="1" dirty="0">
              <a:solidFill>
                <a:srgbClr val="7030A0"/>
              </a:solidFill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ru-RU" sz="1200" b="1" dirty="0">
                <a:solidFill>
                  <a:srgbClr val="7030A0"/>
                </a:solidFill>
                <a:latin typeface="Tahoma"/>
                <a:cs typeface="Tahoma"/>
              </a:rPr>
              <a:t>10. </a:t>
            </a:r>
            <a:r>
              <a:rPr lang="ru-RU" sz="1200" b="1" dirty="0">
                <a:solidFill>
                  <a:srgbClr val="7030A0"/>
                </a:solidFill>
                <a:latin typeface="Tahoma"/>
                <a:cs typeface="Tahoma"/>
                <a:hlinkClick r:id="rId11"/>
              </a:rPr>
              <a:t>ФОТОСИНТЕТИЧЕСКАЯ И СЕМЕННАЯ ПРОДУКТИВНОСТЬ СОИ ПРИ ПРИМЕНЕНИИ ПРИЁМОВ БИОЛОГИЗАЦИИ ЕЁ ВОЗДЕЛЫВАНИЯ В ПРИАМУРЬЕ</a:t>
            </a:r>
            <a:endParaRPr lang="en-US" sz="1200" b="1" dirty="0">
              <a:solidFill>
                <a:srgbClr val="7030A0"/>
              </a:solidFill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lang="en-US" sz="1200" b="1" dirty="0">
                <a:solidFill>
                  <a:srgbClr val="7030A0"/>
                </a:solidFill>
                <a:latin typeface="Tahoma"/>
                <a:cs typeface="Tahoma"/>
              </a:rPr>
              <a:t>11</a:t>
            </a:r>
            <a:r>
              <a:rPr lang="ru-RU" sz="1200" b="1" dirty="0">
                <a:solidFill>
                  <a:srgbClr val="7030A0"/>
                </a:solidFill>
                <a:latin typeface="Tahoma"/>
                <a:cs typeface="Tahoma"/>
              </a:rPr>
              <a:t>. </a:t>
            </a:r>
            <a:r>
              <a:rPr lang="ru-RU" sz="1200" b="1" dirty="0">
                <a:solidFill>
                  <a:srgbClr val="7030A0"/>
                </a:solidFill>
                <a:latin typeface="Tahoma"/>
                <a:cs typeface="Tahoma"/>
                <a:hlinkClick r:id="rId12"/>
              </a:rPr>
              <a:t>РЕАКЦИЯ РОСТА НА ПОБЕГАХ И СТЕБЛЕВЫХ ЧЕРЕНКАХ ЦИТРУСОВЫХ</a:t>
            </a:r>
          </a:p>
          <a:p>
            <a:pPr marL="12700">
              <a:lnSpc>
                <a:spcPct val="100000"/>
              </a:lnSpc>
            </a:pPr>
            <a:r>
              <a:rPr lang="ru-RU" sz="1200" b="1" dirty="0" err="1">
                <a:solidFill>
                  <a:srgbClr val="7030A0"/>
                </a:solidFill>
                <a:latin typeface="Tahoma"/>
                <a:cs typeface="Tahoma"/>
                <a:hlinkClick r:id="rId12"/>
              </a:rPr>
              <a:t>Amblycarpa</a:t>
            </a:r>
            <a:r>
              <a:rPr lang="ru-RU" sz="1200" b="1" dirty="0">
                <a:solidFill>
                  <a:srgbClr val="7030A0"/>
                </a:solidFill>
                <a:latin typeface="Tahoma"/>
                <a:cs typeface="Tahoma"/>
                <a:hlinkClick r:id="rId12"/>
              </a:rPr>
              <a:t> L. ПОСЛЕ ПОЛУЧЕНИЯ АТОНИКА</a:t>
            </a:r>
            <a:endParaRPr lang="ru-RU" sz="1200" b="1" dirty="0">
              <a:solidFill>
                <a:srgbClr val="7030A0"/>
              </a:solidFill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endParaRPr lang="ru-RU" sz="1200" b="1" dirty="0">
              <a:solidFill>
                <a:srgbClr val="7030A0"/>
              </a:solidFill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lang="ru-RU" sz="1200" b="1" dirty="0">
                <a:solidFill>
                  <a:srgbClr val="7030A0"/>
                </a:solidFill>
                <a:latin typeface="Tahoma"/>
                <a:cs typeface="Tahoma"/>
              </a:rPr>
              <a:t>12. </a:t>
            </a:r>
            <a:r>
              <a:rPr lang="ru-RU" sz="1200" b="1" dirty="0">
                <a:solidFill>
                  <a:srgbClr val="7030A0"/>
                </a:solidFill>
                <a:latin typeface="Tahoma"/>
                <a:cs typeface="Tahoma"/>
                <a:hlinkClick r:id="rId13"/>
              </a:rPr>
              <a:t>АТОНИК. РЕКОМЕНДАЦИИ ДЛЯ ПРИМЕНЕНИЯ НА ВИНОГРАДЕ И ФРУКТОВЫХ ДЕРЕВЬЯХ. </a:t>
            </a:r>
            <a:endParaRPr lang="ru-RU" sz="1400" dirty="0">
              <a:solidFill>
                <a:srgbClr val="7030A0"/>
              </a:solidFill>
              <a:latin typeface="Tahoma"/>
              <a:cs typeface="Tahoma"/>
            </a:endParaRPr>
          </a:p>
        </p:txBody>
      </p:sp>
      <p:sp>
        <p:nvSpPr>
          <p:cNvPr id="20" name="object 2">
            <a:extLst>
              <a:ext uri="{FF2B5EF4-FFF2-40B4-BE49-F238E27FC236}">
                <a16:creationId xmlns:a16="http://schemas.microsoft.com/office/drawing/2014/main" id="{E4AAC677-ED30-9378-5B1B-4018AD29CB38}"/>
              </a:ext>
            </a:extLst>
          </p:cNvPr>
          <p:cNvSpPr/>
          <p:nvPr/>
        </p:nvSpPr>
        <p:spPr>
          <a:xfrm>
            <a:off x="0" y="10147300"/>
            <a:ext cx="7560309" cy="654449"/>
          </a:xfrm>
          <a:custGeom>
            <a:avLst/>
            <a:gdLst/>
            <a:ahLst/>
            <a:cxnLst/>
            <a:rect l="l" t="t" r="r" b="b"/>
            <a:pathLst>
              <a:path w="7560309" h="432434">
                <a:moveTo>
                  <a:pt x="7560005" y="0"/>
                </a:moveTo>
                <a:lnTo>
                  <a:pt x="0" y="0"/>
                </a:lnTo>
                <a:lnTo>
                  <a:pt x="0" y="432003"/>
                </a:lnTo>
                <a:lnTo>
                  <a:pt x="7560005" y="432003"/>
                </a:lnTo>
                <a:lnTo>
                  <a:pt x="7560005" y="0"/>
                </a:lnTo>
                <a:close/>
              </a:path>
            </a:pathLst>
          </a:custGeom>
          <a:solidFill>
            <a:srgbClr val="003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3">
            <a:extLst>
              <a:ext uri="{FF2B5EF4-FFF2-40B4-BE49-F238E27FC236}">
                <a16:creationId xmlns:a16="http://schemas.microsoft.com/office/drawing/2014/main" id="{7DBBECD7-C440-06C5-1712-AF87420C780B}"/>
              </a:ext>
            </a:extLst>
          </p:cNvPr>
          <p:cNvSpPr txBox="1"/>
          <p:nvPr/>
        </p:nvSpPr>
        <p:spPr>
          <a:xfrm>
            <a:off x="7046900" y="10334758"/>
            <a:ext cx="93980" cy="1744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050" dirty="0">
                <a:solidFill>
                  <a:schemeClr val="bg1"/>
                </a:solidFill>
                <a:latin typeface="Tahoma"/>
                <a:cs typeface="Tahoma"/>
              </a:rPr>
              <a:t>7</a:t>
            </a:r>
            <a:endParaRPr sz="1050" dirty="0">
              <a:solidFill>
                <a:schemeClr val="bg1"/>
              </a:solidFill>
              <a:latin typeface="Tahoma"/>
              <a:cs typeface="Tahoma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D908C44-1736-76EA-2917-9295114C64A2}"/>
              </a:ext>
            </a:extLst>
          </p:cNvPr>
          <p:cNvSpPr txBox="1"/>
          <p:nvPr/>
        </p:nvSpPr>
        <p:spPr>
          <a:xfrm>
            <a:off x="1919477" y="10252685"/>
            <a:ext cx="385010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spc="105" dirty="0">
                <a:solidFill>
                  <a:schemeClr val="bg1"/>
                </a:solidFill>
                <a:latin typeface="Tahoma"/>
                <a:cs typeface="Tahoma"/>
              </a:rPr>
              <a:t>«</a:t>
            </a:r>
            <a:r>
              <a:rPr lang="ru-RU" sz="1600" spc="105" dirty="0" err="1">
                <a:solidFill>
                  <a:schemeClr val="bg1"/>
                </a:solidFill>
                <a:latin typeface="Tahoma"/>
                <a:cs typeface="Tahoma"/>
              </a:rPr>
              <a:t>ЭкоБиоТехнологии</a:t>
            </a:r>
            <a:r>
              <a:rPr lang="ru-RU" sz="1600" spc="105" dirty="0">
                <a:solidFill>
                  <a:schemeClr val="bg1"/>
                </a:solidFill>
                <a:latin typeface="Tahoma"/>
                <a:cs typeface="Tahoma"/>
              </a:rPr>
              <a:t> </a:t>
            </a:r>
            <a:r>
              <a:rPr lang="ru-RU" sz="1600" spc="105" dirty="0" err="1">
                <a:solidFill>
                  <a:schemeClr val="bg1"/>
                </a:solidFill>
                <a:latin typeface="Tahoma"/>
                <a:cs typeface="Tahoma"/>
              </a:rPr>
              <a:t>СтопХимия</a:t>
            </a:r>
            <a:r>
              <a:rPr lang="ru-RU" sz="1200" spc="105" dirty="0">
                <a:solidFill>
                  <a:schemeClr val="bg1"/>
                </a:solidFill>
                <a:latin typeface="Tahoma"/>
                <a:cs typeface="Tahoma"/>
              </a:rPr>
              <a:t>»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3" name="object 4">
            <a:extLst>
              <a:ext uri="{FF2B5EF4-FFF2-40B4-BE49-F238E27FC236}">
                <a16:creationId xmlns:a16="http://schemas.microsoft.com/office/drawing/2014/main" id="{C746A9BF-E1AA-960F-2DC4-CA2414190E6E}"/>
              </a:ext>
            </a:extLst>
          </p:cNvPr>
          <p:cNvSpPr txBox="1"/>
          <p:nvPr/>
        </p:nvSpPr>
        <p:spPr>
          <a:xfrm>
            <a:off x="482522" y="1018777"/>
            <a:ext cx="6591454" cy="14901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ru-RU" sz="2400" b="1" dirty="0">
                <a:solidFill>
                  <a:srgbClr val="FF0000"/>
                </a:solidFill>
                <a:latin typeface="Calibri"/>
                <a:cs typeface="Calibri"/>
              </a:rPr>
              <a:t>У НАС НА САЙТЕ:</a:t>
            </a:r>
          </a:p>
          <a:p>
            <a:pPr marL="12700" algn="l">
              <a:lnSpc>
                <a:spcPct val="100000"/>
              </a:lnSpc>
            </a:pPr>
            <a:r>
              <a:rPr lang="en-US" sz="2400" b="1" dirty="0">
                <a:solidFill>
                  <a:srgbClr val="7030A0"/>
                </a:solidFill>
                <a:latin typeface="Calibri"/>
                <a:cs typeface="Calibri"/>
                <a:hlinkClick r:id="rId14"/>
              </a:rPr>
              <a:t>- </a:t>
            </a:r>
            <a:r>
              <a:rPr lang="ru-RU" sz="2400" b="1" dirty="0">
                <a:solidFill>
                  <a:srgbClr val="7030A0"/>
                </a:solidFill>
                <a:latin typeface="Calibri"/>
                <a:cs typeface="Calibri"/>
                <a:hlinkClick r:id="rId14"/>
              </a:rPr>
              <a:t>Атоник® ВРП</a:t>
            </a:r>
            <a:r>
              <a:rPr lang="en-US" sz="2400" b="1" dirty="0">
                <a:solidFill>
                  <a:srgbClr val="7030A0"/>
                </a:solidFill>
                <a:latin typeface="Calibri"/>
                <a:cs typeface="Calibri"/>
                <a:hlinkClick r:id="rId14"/>
              </a:rPr>
              <a:t>     </a:t>
            </a:r>
            <a:r>
              <a:rPr lang="ru-RU" sz="2400" b="1" dirty="0">
                <a:solidFill>
                  <a:srgbClr val="7030A0"/>
                </a:solidFill>
                <a:latin typeface="Calibri"/>
                <a:cs typeface="Calibri"/>
                <a:hlinkClick r:id="rId14"/>
              </a:rPr>
              <a:t>  </a:t>
            </a:r>
            <a:r>
              <a:rPr lang="en-US" sz="2400" b="1" dirty="0">
                <a:solidFill>
                  <a:srgbClr val="7030A0"/>
                </a:solidFill>
                <a:latin typeface="Calibri"/>
                <a:cs typeface="Calibri"/>
                <a:hlinkClick r:id="rId14"/>
              </a:rPr>
              <a:t>     1</a:t>
            </a:r>
            <a:r>
              <a:rPr lang="ru-RU" sz="2400" b="1" dirty="0">
                <a:solidFill>
                  <a:srgbClr val="7030A0"/>
                </a:solidFill>
                <a:latin typeface="Calibri"/>
                <a:cs typeface="Calibri"/>
                <a:hlinkClick r:id="rId14"/>
              </a:rPr>
              <a:t>г/100л</a:t>
            </a:r>
            <a:endParaRPr lang="ru-RU" sz="2400" b="1" dirty="0">
              <a:solidFill>
                <a:srgbClr val="7030A0"/>
              </a:solidFill>
              <a:latin typeface="Calibri"/>
              <a:cs typeface="Calibri"/>
            </a:endParaRPr>
          </a:p>
          <a:p>
            <a:pPr marL="12700" algn="l">
              <a:lnSpc>
                <a:spcPct val="100000"/>
              </a:lnSpc>
            </a:pPr>
            <a:r>
              <a:rPr lang="ru-RU" sz="2400" b="1" dirty="0">
                <a:solidFill>
                  <a:srgbClr val="7030A0"/>
                </a:solidFill>
                <a:latin typeface="Calibri"/>
                <a:cs typeface="Calibri"/>
                <a:hlinkClick r:id="rId15"/>
              </a:rPr>
              <a:t>- А</a:t>
            </a:r>
            <a:r>
              <a:rPr lang="en-US" sz="2400" b="1" dirty="0">
                <a:solidFill>
                  <a:srgbClr val="7030A0"/>
                </a:solidFill>
                <a:latin typeface="Calibri"/>
                <a:cs typeface="Calibri"/>
                <a:hlinkClick r:id="rId15"/>
              </a:rPr>
              <a:t>r</a:t>
            </a:r>
            <a:r>
              <a:rPr lang="ru-RU" sz="2400" b="1" dirty="0">
                <a:solidFill>
                  <a:srgbClr val="7030A0"/>
                </a:solidFill>
                <a:latin typeface="Calibri"/>
                <a:cs typeface="Calibri"/>
                <a:hlinkClick r:id="rId15"/>
              </a:rPr>
              <a:t>Тоник</a:t>
            </a:r>
            <a:r>
              <a:rPr lang="en-US" sz="2400" b="1" dirty="0">
                <a:solidFill>
                  <a:srgbClr val="7030A0"/>
                </a:solidFill>
                <a:latin typeface="Calibri"/>
                <a:cs typeface="Calibri"/>
                <a:hlinkClick r:id="rId15"/>
              </a:rPr>
              <a:t>-PRO </a:t>
            </a:r>
            <a:r>
              <a:rPr lang="ru-RU" sz="2400" b="1" dirty="0">
                <a:solidFill>
                  <a:srgbClr val="7030A0"/>
                </a:solidFill>
                <a:latin typeface="Calibri"/>
                <a:cs typeface="Calibri"/>
                <a:hlinkClick r:id="rId15"/>
              </a:rPr>
              <a:t>ВРК  1мл/10л</a:t>
            </a:r>
            <a:endParaRPr lang="ru-RU" sz="2400" b="1" dirty="0">
              <a:solidFill>
                <a:srgbClr val="7030A0"/>
              </a:solidFill>
              <a:latin typeface="Calibri"/>
              <a:cs typeface="Calibri"/>
            </a:endParaRPr>
          </a:p>
          <a:p>
            <a:pPr marL="12700" algn="l"/>
            <a:r>
              <a:rPr lang="ru-RU" sz="2400" dirty="0">
                <a:solidFill>
                  <a:srgbClr val="7030A0"/>
                </a:solidFill>
                <a:latin typeface="Calibri"/>
                <a:cs typeface="Calibri"/>
                <a:hlinkClick r:id="rId16"/>
              </a:rPr>
              <a:t>- </a:t>
            </a:r>
            <a:r>
              <a:rPr lang="ru-RU" sz="2400" b="1" dirty="0" err="1">
                <a:solidFill>
                  <a:srgbClr val="7030A0"/>
                </a:solidFill>
                <a:latin typeface="Calibri"/>
                <a:cs typeface="Calibri"/>
                <a:hlinkClick r:id="rId16"/>
              </a:rPr>
              <a:t>БиоАктиватор</a:t>
            </a:r>
            <a:r>
              <a:rPr lang="ru-RU" sz="2400" b="1" dirty="0">
                <a:solidFill>
                  <a:srgbClr val="7030A0"/>
                </a:solidFill>
                <a:latin typeface="Calibri"/>
                <a:cs typeface="Calibri"/>
                <a:hlinkClick r:id="rId16"/>
              </a:rPr>
              <a:t> корнеобразования </a:t>
            </a:r>
            <a:r>
              <a:rPr lang="ru-RU" sz="2400" b="1" dirty="0">
                <a:solidFill>
                  <a:srgbClr val="7030A0"/>
                </a:solidFill>
                <a:latin typeface="Calibri"/>
                <a:cs typeface="Calibri"/>
                <a:hlinkClick r:id="rId14"/>
              </a:rPr>
              <a:t>50г/100л</a:t>
            </a:r>
            <a:endParaRPr sz="2400" dirty="0">
              <a:solidFill>
                <a:srgbClr val="7030A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161443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17833</TotalTime>
  <Words>2607</Words>
  <Application>Microsoft Office PowerPoint</Application>
  <PresentationFormat>Произвольный</PresentationFormat>
  <Paragraphs>234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Calibri</vt:lpstr>
      <vt:lpstr>Century Gothic</vt:lpstr>
      <vt:lpstr>Open Sans</vt:lpstr>
      <vt:lpstr>Tahoma</vt:lpstr>
      <vt:lpstr>Times New Roman</vt:lpstr>
      <vt:lpstr>Office Theme</vt:lpstr>
      <vt:lpstr>РЕГУЛЯТОР РОСТА РАСТЕНИЙ</vt:lpstr>
      <vt:lpstr>АТОНИК®  ВРП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Admin</dc:creator>
  <cp:lastModifiedBy>Admin</cp:lastModifiedBy>
  <cp:revision>26</cp:revision>
  <dcterms:created xsi:type="dcterms:W3CDTF">2025-04-05T08:41:31Z</dcterms:created>
  <dcterms:modified xsi:type="dcterms:W3CDTF">2025-05-18T09:45:47Z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2016-04-01T00:00:00Z</vt:filetime>
  </property>
  <property fmtid="{D5CDD505-2E9C-101B-9397-08002B2CF9AE}" pid="3" name="Creator">
    <vt:lpwstr>Adobe InDesign CS6 (Windows)</vt:lpwstr>
  </property>
  <property fmtid="{D5CDD505-2E9C-101B-9397-08002B2CF9AE}" pid="4" name="ICNAppName">
    <vt:lpwstr>Foxit Advanced PDF Editor</vt:lpwstr>
  </property>
  <property fmtid="{D5CDD505-2E9C-101B-9397-08002B2CF9AE}" pid="5" name="ICNAppPlatform">
    <vt:lpwstr>Windows</vt:lpwstr>
  </property>
  <property fmtid="{D5CDD505-2E9C-101B-9397-08002B2CF9AE}" pid="6" name="ICNAppVersion">
    <vt:lpwstr>3.10</vt:lpwstr>
  </property>
  <property fmtid="{D5CDD505-2E9C-101B-9397-08002B2CF9AE}" pid="7" name="LastSaved">
    <vt:filetime>2025-04-05T00:00:00Z</vt:filetime>
  </property>
  <property fmtid="{D5CDD505-2E9C-101B-9397-08002B2CF9AE}" pid="8" name="Producer">
    <vt:lpwstr>3-Heights(TM) PDF Security Shell 4.8.25.2 (http://www.pdf-tools.com)</vt:lpwstr>
  </property>
</Properties>
</file>