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57" r:id="rId3"/>
    <p:sldId id="258" r:id="rId4"/>
    <p:sldId id="259" r:id="rId5"/>
  </p:sldIdLst>
  <p:sldSz cx="6858000" cy="9906000" type="A4"/>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p:scale>
          <a:sx n="50" d="100"/>
          <a:sy n="50" d="100"/>
        </p:scale>
        <p:origin x="510" y="3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50" y="1621191"/>
            <a:ext cx="5143500" cy="3448756"/>
          </a:xfrm>
        </p:spPr>
        <p:txBody>
          <a:bodyPr anchor="b"/>
          <a:lstStyle>
            <a:lvl1pPr algn="ctr">
              <a:defRPr sz="3375"/>
            </a:lvl1pPr>
          </a:lstStyle>
          <a:p>
            <a:r>
              <a:rPr lang="ru-RU" smtClean="0"/>
              <a:t>Образец заголовка</a:t>
            </a:r>
            <a:endParaRPr lang="ru-RU"/>
          </a:p>
        </p:txBody>
      </p:sp>
      <p:sp>
        <p:nvSpPr>
          <p:cNvPr id="3" name="Подзаголовок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183C03E-2F42-4B49-899A-8637A1A02E00}" type="datetimeFigureOut">
              <a:rPr lang="ru-RU" smtClean="0"/>
              <a:t>08.02.2018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C53191-F905-42EE-9F0A-5FA0739D625E}" type="slidenum">
              <a:rPr lang="ru-RU" smtClean="0"/>
              <a:t>‹#›</a:t>
            </a:fld>
            <a:endParaRPr lang="ru-RU"/>
          </a:p>
        </p:txBody>
      </p:sp>
    </p:spTree>
    <p:extLst>
      <p:ext uri="{BB962C8B-B14F-4D97-AF65-F5344CB8AC3E}">
        <p14:creationId xmlns:p14="http://schemas.microsoft.com/office/powerpoint/2010/main" val="2197467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183C03E-2F42-4B49-899A-8637A1A02E00}" type="datetimeFigureOut">
              <a:rPr lang="ru-RU" smtClean="0"/>
              <a:t>08.02.2018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C53191-F905-42EE-9F0A-5FA0739D625E}" type="slidenum">
              <a:rPr lang="ru-RU" smtClean="0"/>
              <a:t>‹#›</a:t>
            </a:fld>
            <a:endParaRPr lang="ru-RU"/>
          </a:p>
        </p:txBody>
      </p:sp>
    </p:spTree>
    <p:extLst>
      <p:ext uri="{BB962C8B-B14F-4D97-AF65-F5344CB8AC3E}">
        <p14:creationId xmlns:p14="http://schemas.microsoft.com/office/powerpoint/2010/main" val="605017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07756" y="527403"/>
            <a:ext cx="1478756" cy="839487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71487" y="527403"/>
            <a:ext cx="4350544" cy="839487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183C03E-2F42-4B49-899A-8637A1A02E00}" type="datetimeFigureOut">
              <a:rPr lang="ru-RU" smtClean="0"/>
              <a:t>08.02.2018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C53191-F905-42EE-9F0A-5FA0739D625E}" type="slidenum">
              <a:rPr lang="ru-RU" smtClean="0"/>
              <a:t>‹#›</a:t>
            </a:fld>
            <a:endParaRPr lang="ru-RU"/>
          </a:p>
        </p:txBody>
      </p:sp>
    </p:spTree>
    <p:extLst>
      <p:ext uri="{BB962C8B-B14F-4D97-AF65-F5344CB8AC3E}">
        <p14:creationId xmlns:p14="http://schemas.microsoft.com/office/powerpoint/2010/main" val="705913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183C03E-2F42-4B49-899A-8637A1A02E00}" type="datetimeFigureOut">
              <a:rPr lang="ru-RU" smtClean="0"/>
              <a:t>08.02.2018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C53191-F905-42EE-9F0A-5FA0739D625E}" type="slidenum">
              <a:rPr lang="ru-RU" smtClean="0"/>
              <a:t>‹#›</a:t>
            </a:fld>
            <a:endParaRPr lang="ru-RU"/>
          </a:p>
        </p:txBody>
      </p:sp>
    </p:spTree>
    <p:extLst>
      <p:ext uri="{BB962C8B-B14F-4D97-AF65-F5344CB8AC3E}">
        <p14:creationId xmlns:p14="http://schemas.microsoft.com/office/powerpoint/2010/main" val="2294717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916" y="2469622"/>
            <a:ext cx="5915025" cy="4120620"/>
          </a:xfrm>
        </p:spPr>
        <p:txBody>
          <a:bodyPr anchor="b"/>
          <a:lstStyle>
            <a:lvl1pPr>
              <a:defRPr sz="3375"/>
            </a:lvl1pPr>
          </a:lstStyle>
          <a:p>
            <a:r>
              <a:rPr lang="ru-RU" smtClean="0"/>
              <a:t>Образец заголовка</a:t>
            </a:r>
            <a:endParaRPr lang="ru-RU"/>
          </a:p>
        </p:txBody>
      </p:sp>
      <p:sp>
        <p:nvSpPr>
          <p:cNvPr id="3" name="Текст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183C03E-2F42-4B49-899A-8637A1A02E00}" type="datetimeFigureOut">
              <a:rPr lang="ru-RU" smtClean="0"/>
              <a:t>08.02.2018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C53191-F905-42EE-9F0A-5FA0739D625E}" type="slidenum">
              <a:rPr lang="ru-RU" smtClean="0"/>
              <a:t>‹#›</a:t>
            </a:fld>
            <a:endParaRPr lang="ru-RU"/>
          </a:p>
        </p:txBody>
      </p:sp>
    </p:spTree>
    <p:extLst>
      <p:ext uri="{BB962C8B-B14F-4D97-AF65-F5344CB8AC3E}">
        <p14:creationId xmlns:p14="http://schemas.microsoft.com/office/powerpoint/2010/main" val="811887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71488" y="2637014"/>
            <a:ext cx="2914650" cy="628526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471863" y="2637014"/>
            <a:ext cx="2914650" cy="628526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183C03E-2F42-4B49-899A-8637A1A02E00}" type="datetimeFigureOut">
              <a:rPr lang="ru-RU" smtClean="0"/>
              <a:t>08.02.2018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C53191-F905-42EE-9F0A-5FA0739D625E}" type="slidenum">
              <a:rPr lang="ru-RU" smtClean="0"/>
              <a:t>‹#›</a:t>
            </a:fld>
            <a:endParaRPr lang="ru-RU"/>
          </a:p>
        </p:txBody>
      </p:sp>
    </p:spTree>
    <p:extLst>
      <p:ext uri="{BB962C8B-B14F-4D97-AF65-F5344CB8AC3E}">
        <p14:creationId xmlns:p14="http://schemas.microsoft.com/office/powerpoint/2010/main" val="2131159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2381" y="527404"/>
            <a:ext cx="5915025" cy="1914702"/>
          </a:xfrm>
        </p:spPr>
        <p:txBody>
          <a:bodyPr/>
          <a:lstStyle/>
          <a:p>
            <a:r>
              <a:rPr lang="ru-RU" smtClean="0"/>
              <a:t>Образец заголовка</a:t>
            </a:r>
            <a:endParaRPr lang="ru-RU"/>
          </a:p>
        </p:txBody>
      </p:sp>
      <p:sp>
        <p:nvSpPr>
          <p:cNvPr id="3" name="Текст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ru-RU" smtClean="0"/>
              <a:t>Образец текста</a:t>
            </a:r>
          </a:p>
        </p:txBody>
      </p:sp>
      <p:sp>
        <p:nvSpPr>
          <p:cNvPr id="4" name="Объект 3"/>
          <p:cNvSpPr>
            <a:spLocks noGrp="1"/>
          </p:cNvSpPr>
          <p:nvPr>
            <p:ph sz="half" idx="2"/>
          </p:nvPr>
        </p:nvSpPr>
        <p:spPr>
          <a:xfrm>
            <a:off x="472381" y="3618442"/>
            <a:ext cx="2901255" cy="532218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ru-RU" smtClean="0"/>
              <a:t>Образец текста</a:t>
            </a:r>
          </a:p>
        </p:txBody>
      </p:sp>
      <p:sp>
        <p:nvSpPr>
          <p:cNvPr id="6" name="Объект 5"/>
          <p:cNvSpPr>
            <a:spLocks noGrp="1"/>
          </p:cNvSpPr>
          <p:nvPr>
            <p:ph sz="quarter" idx="4"/>
          </p:nvPr>
        </p:nvSpPr>
        <p:spPr>
          <a:xfrm>
            <a:off x="3471863" y="3618442"/>
            <a:ext cx="2915543" cy="532218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183C03E-2F42-4B49-899A-8637A1A02E00}" type="datetimeFigureOut">
              <a:rPr lang="ru-RU" smtClean="0"/>
              <a:t>08.02.2018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4C53191-F905-42EE-9F0A-5FA0739D625E}" type="slidenum">
              <a:rPr lang="ru-RU" smtClean="0"/>
              <a:t>‹#›</a:t>
            </a:fld>
            <a:endParaRPr lang="ru-RU"/>
          </a:p>
        </p:txBody>
      </p:sp>
    </p:spTree>
    <p:extLst>
      <p:ext uri="{BB962C8B-B14F-4D97-AF65-F5344CB8AC3E}">
        <p14:creationId xmlns:p14="http://schemas.microsoft.com/office/powerpoint/2010/main" val="1494798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183C03E-2F42-4B49-899A-8637A1A02E00}" type="datetimeFigureOut">
              <a:rPr lang="ru-RU" smtClean="0"/>
              <a:t>08.02.2018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4C53191-F905-42EE-9F0A-5FA0739D625E}" type="slidenum">
              <a:rPr lang="ru-RU" smtClean="0"/>
              <a:t>‹#›</a:t>
            </a:fld>
            <a:endParaRPr lang="ru-RU"/>
          </a:p>
        </p:txBody>
      </p:sp>
    </p:spTree>
    <p:extLst>
      <p:ext uri="{BB962C8B-B14F-4D97-AF65-F5344CB8AC3E}">
        <p14:creationId xmlns:p14="http://schemas.microsoft.com/office/powerpoint/2010/main" val="4211806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183C03E-2F42-4B49-899A-8637A1A02E00}" type="datetimeFigureOut">
              <a:rPr lang="ru-RU" smtClean="0"/>
              <a:t>08.02.2018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4C53191-F905-42EE-9F0A-5FA0739D625E}" type="slidenum">
              <a:rPr lang="ru-RU" smtClean="0"/>
              <a:t>‹#›</a:t>
            </a:fld>
            <a:endParaRPr lang="ru-RU"/>
          </a:p>
        </p:txBody>
      </p:sp>
    </p:spTree>
    <p:extLst>
      <p:ext uri="{BB962C8B-B14F-4D97-AF65-F5344CB8AC3E}">
        <p14:creationId xmlns:p14="http://schemas.microsoft.com/office/powerpoint/2010/main" val="2438043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2381" y="660400"/>
            <a:ext cx="2211883" cy="2311400"/>
          </a:xfrm>
        </p:spPr>
        <p:txBody>
          <a:bodyPr anchor="b"/>
          <a:lstStyle>
            <a:lvl1pPr>
              <a:defRPr sz="1800"/>
            </a:lvl1pPr>
          </a:lstStyle>
          <a:p>
            <a:r>
              <a:rPr lang="ru-RU" smtClean="0"/>
              <a:t>Образец заголовка</a:t>
            </a:r>
            <a:endParaRPr lang="ru-RU"/>
          </a:p>
        </p:txBody>
      </p:sp>
      <p:sp>
        <p:nvSpPr>
          <p:cNvPr id="3" name="Объект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ru-RU" smtClean="0"/>
              <a:t>Образец текста</a:t>
            </a:r>
          </a:p>
        </p:txBody>
      </p:sp>
      <p:sp>
        <p:nvSpPr>
          <p:cNvPr id="5" name="Дата 4"/>
          <p:cNvSpPr>
            <a:spLocks noGrp="1"/>
          </p:cNvSpPr>
          <p:nvPr>
            <p:ph type="dt" sz="half" idx="10"/>
          </p:nvPr>
        </p:nvSpPr>
        <p:spPr/>
        <p:txBody>
          <a:bodyPr/>
          <a:lstStyle/>
          <a:p>
            <a:fld id="{A183C03E-2F42-4B49-899A-8637A1A02E00}" type="datetimeFigureOut">
              <a:rPr lang="ru-RU" smtClean="0"/>
              <a:t>08.02.2018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C53191-F905-42EE-9F0A-5FA0739D625E}" type="slidenum">
              <a:rPr lang="ru-RU" smtClean="0"/>
              <a:t>‹#›</a:t>
            </a:fld>
            <a:endParaRPr lang="ru-RU"/>
          </a:p>
        </p:txBody>
      </p:sp>
    </p:spTree>
    <p:extLst>
      <p:ext uri="{BB962C8B-B14F-4D97-AF65-F5344CB8AC3E}">
        <p14:creationId xmlns:p14="http://schemas.microsoft.com/office/powerpoint/2010/main" val="4270744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2381" y="660400"/>
            <a:ext cx="2211883" cy="2311400"/>
          </a:xfrm>
        </p:spPr>
        <p:txBody>
          <a:bodyPr anchor="b"/>
          <a:lstStyle>
            <a:lvl1pPr>
              <a:defRPr sz="1800"/>
            </a:lvl1pPr>
          </a:lstStyle>
          <a:p>
            <a:r>
              <a:rPr lang="ru-RU" smtClean="0"/>
              <a:t>Образец заголовка</a:t>
            </a:r>
            <a:endParaRPr lang="ru-RU"/>
          </a:p>
        </p:txBody>
      </p:sp>
      <p:sp>
        <p:nvSpPr>
          <p:cNvPr id="3" name="Рисунок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ru-RU"/>
          </a:p>
        </p:txBody>
      </p:sp>
      <p:sp>
        <p:nvSpPr>
          <p:cNvPr id="4" name="Текст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ru-RU" smtClean="0"/>
              <a:t>Образец текста</a:t>
            </a:r>
          </a:p>
        </p:txBody>
      </p:sp>
      <p:sp>
        <p:nvSpPr>
          <p:cNvPr id="5" name="Дата 4"/>
          <p:cNvSpPr>
            <a:spLocks noGrp="1"/>
          </p:cNvSpPr>
          <p:nvPr>
            <p:ph type="dt" sz="half" idx="10"/>
          </p:nvPr>
        </p:nvSpPr>
        <p:spPr/>
        <p:txBody>
          <a:bodyPr/>
          <a:lstStyle/>
          <a:p>
            <a:fld id="{A183C03E-2F42-4B49-899A-8637A1A02E00}" type="datetimeFigureOut">
              <a:rPr lang="ru-RU" smtClean="0"/>
              <a:t>08.02.2018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C53191-F905-42EE-9F0A-5FA0739D625E}" type="slidenum">
              <a:rPr lang="ru-RU" smtClean="0"/>
              <a:t>‹#›</a:t>
            </a:fld>
            <a:endParaRPr lang="ru-RU"/>
          </a:p>
        </p:txBody>
      </p:sp>
    </p:spTree>
    <p:extLst>
      <p:ext uri="{BB962C8B-B14F-4D97-AF65-F5344CB8AC3E}">
        <p14:creationId xmlns:p14="http://schemas.microsoft.com/office/powerpoint/2010/main" val="29411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A183C03E-2F42-4B49-899A-8637A1A02E00}" type="datetimeFigureOut">
              <a:rPr lang="ru-RU" smtClean="0"/>
              <a:t>08.02.2018</a:t>
            </a:fld>
            <a:endParaRPr lang="ru-RU"/>
          </a:p>
        </p:txBody>
      </p:sp>
      <p:sp>
        <p:nvSpPr>
          <p:cNvPr id="5" name="Нижний колонтитул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54C53191-F905-42EE-9F0A-5FA0739D625E}" type="slidenum">
              <a:rPr lang="ru-RU" smtClean="0"/>
              <a:t>‹#›</a:t>
            </a:fld>
            <a:endParaRPr lang="ru-RU"/>
          </a:p>
        </p:txBody>
      </p:sp>
    </p:spTree>
    <p:extLst>
      <p:ext uri="{BB962C8B-B14F-4D97-AF65-F5344CB8AC3E}">
        <p14:creationId xmlns:p14="http://schemas.microsoft.com/office/powerpoint/2010/main" val="2115787608"/>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ru-RU"/>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 Id="rId9"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6.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4075" y="224749"/>
            <a:ext cx="2609850" cy="857250"/>
          </a:xfrm>
          <a:prstGeom prst="rect">
            <a:avLst/>
          </a:prstGeo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08970"/>
            <a:ext cx="6858000" cy="3797030"/>
          </a:xfrm>
          <a:prstGeom prst="rect">
            <a:avLst/>
          </a:prstGeom>
        </p:spPr>
      </p:pic>
      <p:pic>
        <p:nvPicPr>
          <p:cNvPr id="7" name="Рисунок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1087" y="1311865"/>
            <a:ext cx="4762500" cy="4762500"/>
          </a:xfrm>
          <a:prstGeom prst="rect">
            <a:avLst/>
          </a:prstGeom>
        </p:spPr>
      </p:pic>
    </p:spTree>
    <p:extLst>
      <p:ext uri="{BB962C8B-B14F-4D97-AF65-F5344CB8AC3E}">
        <p14:creationId xmlns:p14="http://schemas.microsoft.com/office/powerpoint/2010/main" val="2484319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868" y="940628"/>
            <a:ext cx="6634264" cy="7506686"/>
          </a:xfrm>
        </p:spPr>
        <p:txBody>
          <a:bodyPr>
            <a:normAutofit fontScale="70000" lnSpcReduction="20000"/>
          </a:bodyPr>
          <a:lstStyle/>
          <a:p>
            <a:r>
              <a:rPr lang="ru-RU" dirty="0"/>
              <a:t>В модели </a:t>
            </a:r>
            <a:r>
              <a:rPr lang="en-US" dirty="0"/>
              <a:t>NITRO </a:t>
            </a:r>
            <a:r>
              <a:rPr lang="ru-RU" dirty="0" smtClean="0"/>
              <a:t>используется </a:t>
            </a:r>
            <a:r>
              <a:rPr lang="ru-RU" dirty="0"/>
              <a:t>бак новой конструкции, который является революционным и не имеет аналогов. </a:t>
            </a:r>
          </a:p>
          <a:p>
            <a:r>
              <a:rPr lang="ru-RU" dirty="0"/>
              <a:t>По нашим данным этот распылитель типа «</a:t>
            </a:r>
            <a:r>
              <a:rPr lang="en-US" dirty="0" err="1"/>
              <a:t>Zencudo</a:t>
            </a:r>
            <a:r>
              <a:rPr lang="ru-RU" dirty="0"/>
              <a:t>» (с длинными </a:t>
            </a:r>
            <a:r>
              <a:rPr lang="ru-RU" dirty="0" smtClean="0"/>
              <a:t>штангами) </a:t>
            </a:r>
            <a:r>
              <a:rPr lang="ru-RU" dirty="0"/>
              <a:t>имеет самую низкую точку центра тяжести и одновременно необыкновенно высокий дорожный просвет 800 – 830 мм.</a:t>
            </a:r>
          </a:p>
          <a:p>
            <a:r>
              <a:rPr lang="ru-RU" dirty="0"/>
              <a:t>Этот успех достигается за счет формы и размеров главного бака. В задней части ширина достигает 2280 мм. В центральной и задней части разместив волнорез, который предотвращает волны. Задняя часть имеет маленькую высоту для повышения стабильности. Основной вес главного бака приходится на переднюю часть опрыскивателя это сделано для максимально лучшей оптимизации центра масс. Высота бака в центре немного выше это также сделано для большой устойчивости и стабильности.</a:t>
            </a:r>
          </a:p>
          <a:p>
            <a:r>
              <a:rPr lang="ru-RU" dirty="0"/>
              <a:t>В отличии от наших конкурентов нам удалось гораздо сильнее уменьшить высоту бака. В среднем от 300 – 500 мм в зависимости от производителя. </a:t>
            </a:r>
          </a:p>
          <a:p>
            <a:r>
              <a:rPr lang="en-US" dirty="0"/>
              <a:t>NITRO</a:t>
            </a:r>
            <a:r>
              <a:rPr lang="ru-RU" dirty="0"/>
              <a:t>: Опрыскиватель, устойчивость которого никогда не будет достигнута другими производителями</a:t>
            </a:r>
            <a:r>
              <a:rPr lang="ru-RU" dirty="0" smtClean="0"/>
              <a:t>.</a:t>
            </a:r>
          </a:p>
          <a:p>
            <a:endParaRPr lang="ru-RU" dirty="0" smtClean="0"/>
          </a:p>
          <a:p>
            <a:r>
              <a:rPr lang="ru-RU" b="1" dirty="0"/>
              <a:t>Технические характеристики серии </a:t>
            </a:r>
            <a:r>
              <a:rPr lang="en-US" b="1" dirty="0"/>
              <a:t>NITRO</a:t>
            </a:r>
            <a:r>
              <a:rPr lang="ru-RU" b="1" dirty="0"/>
              <a:t>:</a:t>
            </a:r>
            <a:endParaRPr lang="ru-RU" dirty="0"/>
          </a:p>
          <a:p>
            <a:r>
              <a:rPr lang="ru-RU" dirty="0"/>
              <a:t>- Главный бак изготовлен из полиэтилена высокой плотности с волнорезом в зоне наибольшей ширины. Общий объём бака 4400 л. (4000 л + 10%) или 3300 л. (3000 л + 10%). Система полного слива.</a:t>
            </a:r>
          </a:p>
          <a:p>
            <a:r>
              <a:rPr lang="ru-RU" dirty="0"/>
              <a:t>- Шкала уровня жидкости в баке отлично видна как из кабины трактора так и из кабины управления.</a:t>
            </a:r>
          </a:p>
          <a:p>
            <a:r>
              <a:rPr lang="ru-RU" dirty="0"/>
              <a:t>- Объём бака для промывки является независимым, изготовлен из полиэтилена и имеет большой объём 400л. Сам бак представляет собой крылья над колесами.</a:t>
            </a:r>
          </a:p>
          <a:p>
            <a:r>
              <a:rPr lang="ru-RU" dirty="0"/>
              <a:t>- Индикатор уровня жидкости в баке для промывки представляет собой плавающий шар, который так же видно из кабины и из зоны управления опрыскивателем.</a:t>
            </a:r>
          </a:p>
          <a:p>
            <a:r>
              <a:rPr lang="ru-RU" dirty="0"/>
              <a:t>- Бак для мытья рук составляет 15 литров. </a:t>
            </a:r>
          </a:p>
          <a:p>
            <a:r>
              <a:rPr lang="ru-RU" dirty="0"/>
              <a:t>- </a:t>
            </a:r>
            <a:r>
              <a:rPr lang="ru-RU" dirty="0" smtClean="0"/>
              <a:t>Штанги опрыскивателя </a:t>
            </a:r>
            <a:r>
              <a:rPr lang="ru-RU" dirty="0"/>
              <a:t>являются многофункциональной частью с </a:t>
            </a:r>
            <a:r>
              <a:rPr lang="ru-RU" dirty="0" err="1"/>
              <a:t>параллелограммной</a:t>
            </a:r>
            <a:r>
              <a:rPr lang="ru-RU" dirty="0"/>
              <a:t> автоматической системой поднятия и </a:t>
            </a:r>
            <a:r>
              <a:rPr lang="ru-RU" dirty="0" smtClean="0"/>
              <a:t>опускания и система </a:t>
            </a:r>
            <a:r>
              <a:rPr lang="ru-RU" dirty="0"/>
              <a:t>авто блокировки.</a:t>
            </a:r>
          </a:p>
          <a:p>
            <a:r>
              <a:rPr lang="ru-RU" dirty="0"/>
              <a:t>- БЛОК УПРАВЛЕНИЯ: Центральное управление интуитивно понятно и эргономичное</a:t>
            </a:r>
          </a:p>
          <a:p>
            <a:r>
              <a:rPr lang="ru-RU" dirty="0"/>
              <a:t>- Все рукоятки управления блоком опрыскивания находятся слева относительно опрыскивателя.</a:t>
            </a:r>
          </a:p>
          <a:p>
            <a:r>
              <a:rPr lang="ru-RU" dirty="0"/>
              <a:t>- </a:t>
            </a:r>
            <a:r>
              <a:rPr lang="ru-RU" dirty="0" err="1"/>
              <a:t>Параллелограммная</a:t>
            </a:r>
            <a:r>
              <a:rPr lang="ru-RU" dirty="0"/>
              <a:t> система поднятия с гидравлической подвеской </a:t>
            </a:r>
            <a:r>
              <a:rPr lang="ru-RU" dirty="0" smtClean="0"/>
              <a:t>и </a:t>
            </a:r>
            <a:r>
              <a:rPr lang="ru-RU" dirty="0"/>
              <a:t>рабочей высотой от 500 до 2100 мм. </a:t>
            </a:r>
          </a:p>
          <a:p>
            <a:r>
              <a:rPr lang="ru-RU" dirty="0"/>
              <a:t>- Опрыскиватель можно использовать в совокупности с компьютером. Есть функция «Турбо слив». Слив жидкости при помощи насоса.</a:t>
            </a:r>
          </a:p>
          <a:p>
            <a:r>
              <a:rPr lang="ru-RU" dirty="0"/>
              <a:t>- Опрыскиватель может работать с жидкими удобрениями средней плотности.</a:t>
            </a:r>
          </a:p>
          <a:p>
            <a:r>
              <a:rPr lang="ru-RU" dirty="0"/>
              <a:t>- Функция </a:t>
            </a:r>
            <a:r>
              <a:rPr lang="en-US" dirty="0"/>
              <a:t>DUAL PRESS</a:t>
            </a:r>
            <a:r>
              <a:rPr lang="ru-RU" dirty="0"/>
              <a:t>: Вы можете выбрать давление для таких вспомогательных функций (смешивание, очистка и другие) и различное давление для работы</a:t>
            </a:r>
          </a:p>
          <a:p>
            <a:r>
              <a:rPr lang="ru-RU" dirty="0"/>
              <a:t>- Максимальный дорожный просвет 800-830 мм (колеса 230/95 </a:t>
            </a:r>
            <a:r>
              <a:rPr lang="en-US" dirty="0"/>
              <a:t>R</a:t>
            </a:r>
            <a:r>
              <a:rPr lang="ru-RU" dirty="0"/>
              <a:t>48). Гидравлическая ножка. Гидравлический тормоз. Стояночный тормоз</a:t>
            </a:r>
          </a:p>
          <a:p>
            <a:r>
              <a:rPr lang="ru-RU" dirty="0"/>
              <a:t>- Складная лестница для доступа к заливной горловине</a:t>
            </a:r>
          </a:p>
          <a:p>
            <a:r>
              <a:rPr lang="ru-RU" dirty="0"/>
              <a:t>- Ширина колей регулируется в ручную. Ширина </a:t>
            </a:r>
            <a:r>
              <a:rPr lang="ru-RU" dirty="0" smtClean="0"/>
              <a:t>варьируется </a:t>
            </a:r>
            <a:r>
              <a:rPr lang="ru-RU" dirty="0"/>
              <a:t>от 1600 – 2200 мм</a:t>
            </a:r>
          </a:p>
          <a:p>
            <a:r>
              <a:rPr lang="ru-RU" dirty="0"/>
              <a:t>- Пневматическая подвеска на стреле с дышлом</a:t>
            </a:r>
          </a:p>
          <a:p>
            <a:r>
              <a:rPr lang="ru-RU" dirty="0"/>
              <a:t>- Подвеска запускается и регулируется автоматически в зависимости от степени нагрузки.</a:t>
            </a:r>
          </a:p>
          <a:p>
            <a:r>
              <a:rPr lang="ru-RU" dirty="0"/>
              <a:t>- Стрела с дышлом диаметром 50 мм</a:t>
            </a:r>
          </a:p>
          <a:p>
            <a:r>
              <a:rPr lang="ru-RU" dirty="0"/>
              <a:t>- Насос 240 л/мин, макс 20 бар</a:t>
            </a:r>
          </a:p>
          <a:p>
            <a:r>
              <a:rPr lang="ru-RU" dirty="0"/>
              <a:t>- Компьютер </a:t>
            </a:r>
            <a:r>
              <a:rPr lang="en-US" dirty="0"/>
              <a:t>Bravo</a:t>
            </a:r>
            <a:r>
              <a:rPr lang="ru-RU" dirty="0"/>
              <a:t> 180 </a:t>
            </a:r>
            <a:r>
              <a:rPr lang="en-US" dirty="0"/>
              <a:t>s</a:t>
            </a:r>
            <a:r>
              <a:rPr lang="ru-RU" dirty="0"/>
              <a:t>, с датчиком расхода</a:t>
            </a:r>
            <a:r>
              <a:rPr lang="ru-RU" dirty="0" smtClean="0"/>
              <a:t>.</a:t>
            </a:r>
          </a:p>
          <a:p>
            <a:endParaRPr lang="ru-RU" dirty="0"/>
          </a:p>
          <a:p>
            <a:endParaRPr lang="ru-RU" dirty="0"/>
          </a:p>
        </p:txBody>
      </p:sp>
      <p:graphicFrame>
        <p:nvGraphicFramePr>
          <p:cNvPr id="8" name="Таблица 7"/>
          <p:cNvGraphicFramePr>
            <a:graphicFrameLocks noGrp="1"/>
          </p:cNvGraphicFramePr>
          <p:nvPr>
            <p:extLst>
              <p:ext uri="{D42A27DB-BD31-4B8C-83A1-F6EECF244321}">
                <p14:modId xmlns:p14="http://schemas.microsoft.com/office/powerpoint/2010/main" val="3676988437"/>
              </p:ext>
            </p:extLst>
          </p:nvPr>
        </p:nvGraphicFramePr>
        <p:xfrm>
          <a:off x="54718" y="8089407"/>
          <a:ext cx="3317132" cy="1503412"/>
        </p:xfrm>
        <a:graphic>
          <a:graphicData uri="http://schemas.openxmlformats.org/drawingml/2006/table">
            <a:tbl>
              <a:tblPr firstRow="1" bandRow="1">
                <a:tableStyleId>{21E4AEA4-8DFA-4A89-87EB-49C32662AFE0}</a:tableStyleId>
              </a:tblPr>
              <a:tblGrid>
                <a:gridCol w="1658566"/>
                <a:gridCol w="1658566"/>
              </a:tblGrid>
              <a:tr h="299653">
                <a:tc gridSpan="2">
                  <a:txBody>
                    <a:bodyPr/>
                    <a:lstStyle/>
                    <a:p>
                      <a:pPr algn="ctr"/>
                      <a:r>
                        <a:rPr lang="ru-RU" sz="1400" dirty="0" smtClean="0"/>
                        <a:t>РАЗМЕР И МАССА</a:t>
                      </a:r>
                      <a:endParaRPr lang="ru-RU" sz="1400" dirty="0"/>
                    </a:p>
                  </a:txBody>
                  <a:tcPr/>
                </a:tc>
                <a:tc hMerge="1">
                  <a:txBody>
                    <a:bodyPr/>
                    <a:lstStyle/>
                    <a:p>
                      <a:endParaRPr lang="ru-RU" dirty="0"/>
                    </a:p>
                  </a:txBody>
                  <a:tcPr/>
                </a:tc>
              </a:tr>
              <a:tr h="299653">
                <a:tc>
                  <a:txBody>
                    <a:bodyPr/>
                    <a:lstStyle/>
                    <a:p>
                      <a:pPr algn="ctr"/>
                      <a:r>
                        <a:rPr lang="ru-RU" dirty="0" smtClean="0"/>
                        <a:t>Длинна</a:t>
                      </a:r>
                      <a:endParaRPr lang="ru-RU" dirty="0"/>
                    </a:p>
                  </a:txBody>
                  <a:tcPr/>
                </a:tc>
                <a:tc>
                  <a:txBody>
                    <a:bodyPr/>
                    <a:lstStyle/>
                    <a:p>
                      <a:pPr algn="ctr"/>
                      <a:r>
                        <a:rPr lang="ru-RU" dirty="0" smtClean="0"/>
                        <a:t>5200</a:t>
                      </a:r>
                      <a:r>
                        <a:rPr lang="ru-RU" baseline="0" dirty="0" smtClean="0"/>
                        <a:t> мм</a:t>
                      </a:r>
                      <a:endParaRPr lang="ru-RU" dirty="0"/>
                    </a:p>
                  </a:txBody>
                  <a:tcPr/>
                </a:tc>
              </a:tr>
              <a:tr h="299653">
                <a:tc>
                  <a:txBody>
                    <a:bodyPr/>
                    <a:lstStyle/>
                    <a:p>
                      <a:pPr algn="ctr"/>
                      <a:r>
                        <a:rPr lang="ru-RU" dirty="0" smtClean="0"/>
                        <a:t>Ширина</a:t>
                      </a:r>
                    </a:p>
                  </a:txBody>
                  <a:tcPr/>
                </a:tc>
                <a:tc>
                  <a:txBody>
                    <a:bodyPr/>
                    <a:lstStyle/>
                    <a:p>
                      <a:pPr algn="ctr"/>
                      <a:r>
                        <a:rPr lang="ru-RU" dirty="0" smtClean="0"/>
                        <a:t>2280 мм</a:t>
                      </a:r>
                      <a:endParaRPr lang="ru-RU" dirty="0"/>
                    </a:p>
                  </a:txBody>
                  <a:tcPr/>
                </a:tc>
              </a:tr>
              <a:tr h="299653">
                <a:tc>
                  <a:txBody>
                    <a:bodyPr/>
                    <a:lstStyle/>
                    <a:p>
                      <a:pPr algn="ctr"/>
                      <a:r>
                        <a:rPr lang="ru-RU" dirty="0" smtClean="0"/>
                        <a:t>Высота</a:t>
                      </a:r>
                      <a:endParaRPr lang="ru-RU" dirty="0"/>
                    </a:p>
                  </a:txBody>
                  <a:tcPr/>
                </a:tc>
                <a:tc>
                  <a:txBody>
                    <a:bodyPr/>
                    <a:lstStyle/>
                    <a:p>
                      <a:pPr algn="ctr"/>
                      <a:r>
                        <a:rPr lang="ru-RU" dirty="0" smtClean="0"/>
                        <a:t>2550 мм</a:t>
                      </a:r>
                      <a:endParaRPr lang="ru-RU" dirty="0"/>
                    </a:p>
                  </a:txBody>
                  <a:tcPr/>
                </a:tc>
              </a:tr>
              <a:tr h="299653">
                <a:tc>
                  <a:txBody>
                    <a:bodyPr/>
                    <a:lstStyle/>
                    <a:p>
                      <a:pPr algn="ctr"/>
                      <a:r>
                        <a:rPr lang="ru-RU" dirty="0" smtClean="0"/>
                        <a:t>Масса пустой</a:t>
                      </a:r>
                      <a:endParaRPr lang="ru-RU" dirty="0"/>
                    </a:p>
                  </a:txBody>
                  <a:tcPr/>
                </a:tc>
                <a:tc>
                  <a:txBody>
                    <a:bodyPr/>
                    <a:lstStyle/>
                    <a:p>
                      <a:pPr algn="ctr"/>
                      <a:r>
                        <a:rPr lang="ru-RU" dirty="0" smtClean="0"/>
                        <a:t>1900</a:t>
                      </a:r>
                      <a:r>
                        <a:rPr lang="ru-RU" baseline="0" dirty="0" smtClean="0"/>
                        <a:t> кг</a:t>
                      </a:r>
                      <a:endParaRPr lang="ru-RU" dirty="0"/>
                    </a:p>
                  </a:txBody>
                  <a:tcPr/>
                </a:tc>
              </a:tr>
            </a:tbl>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val="178386784"/>
              </p:ext>
            </p:extLst>
          </p:nvPr>
        </p:nvGraphicFramePr>
        <p:xfrm>
          <a:off x="3501302" y="8082873"/>
          <a:ext cx="3232130" cy="1505627"/>
        </p:xfrm>
        <a:graphic>
          <a:graphicData uri="http://schemas.openxmlformats.org/drawingml/2006/table">
            <a:tbl>
              <a:tblPr firstRow="1" bandRow="1">
                <a:tableStyleId>{21E4AEA4-8DFA-4A89-87EB-49C32662AFE0}</a:tableStyleId>
              </a:tblPr>
              <a:tblGrid>
                <a:gridCol w="1616065"/>
                <a:gridCol w="1616065"/>
              </a:tblGrid>
              <a:tr h="350791">
                <a:tc gridSpan="2">
                  <a:txBody>
                    <a:bodyPr/>
                    <a:lstStyle/>
                    <a:p>
                      <a:pPr algn="ctr"/>
                      <a:r>
                        <a:rPr lang="ru-RU" sz="1400" dirty="0" smtClean="0"/>
                        <a:t>МАКСИМАЛЬНАЯ</a:t>
                      </a:r>
                      <a:r>
                        <a:rPr lang="ru-RU" sz="1400" baseline="0" dirty="0" smtClean="0"/>
                        <a:t> НАГРУЗКА</a:t>
                      </a:r>
                      <a:endParaRPr lang="ru-RU" sz="1400" dirty="0"/>
                    </a:p>
                  </a:txBody>
                  <a:tcPr/>
                </a:tc>
                <a:tc hMerge="1">
                  <a:txBody>
                    <a:bodyPr/>
                    <a:lstStyle/>
                    <a:p>
                      <a:endParaRPr lang="ru-RU" dirty="0"/>
                    </a:p>
                  </a:txBody>
                  <a:tcPr/>
                </a:tc>
              </a:tr>
              <a:tr h="577418">
                <a:tc>
                  <a:txBody>
                    <a:bodyPr/>
                    <a:lstStyle/>
                    <a:p>
                      <a:pPr algn="ctr"/>
                      <a:endParaRPr lang="ru-RU" dirty="0" smtClean="0"/>
                    </a:p>
                    <a:p>
                      <a:pPr algn="ctr"/>
                      <a:r>
                        <a:rPr lang="ru-RU" dirty="0" smtClean="0"/>
                        <a:t>В точке крепления</a:t>
                      </a:r>
                      <a:endParaRPr lang="ru-RU" dirty="0"/>
                    </a:p>
                  </a:txBody>
                  <a:tcPr/>
                </a:tc>
                <a:tc>
                  <a:txBody>
                    <a:bodyPr/>
                    <a:lstStyle/>
                    <a:p>
                      <a:pPr algn="ctr"/>
                      <a:endParaRPr lang="ru-RU" dirty="0" smtClean="0"/>
                    </a:p>
                    <a:p>
                      <a:pPr algn="ctr"/>
                      <a:r>
                        <a:rPr lang="ru-RU" dirty="0" smtClean="0"/>
                        <a:t>1500 кг</a:t>
                      </a:r>
                      <a:endParaRPr lang="ru-RU" dirty="0"/>
                    </a:p>
                  </a:txBody>
                  <a:tcPr/>
                </a:tc>
              </a:tr>
              <a:tr h="577418">
                <a:tc>
                  <a:txBody>
                    <a:bodyPr/>
                    <a:lstStyle/>
                    <a:p>
                      <a:pPr algn="ctr"/>
                      <a:endParaRPr lang="ru-RU" dirty="0" smtClean="0"/>
                    </a:p>
                    <a:p>
                      <a:pPr algn="ctr"/>
                      <a:r>
                        <a:rPr lang="ru-RU" dirty="0" smtClean="0"/>
                        <a:t>На ось</a:t>
                      </a:r>
                      <a:endParaRPr lang="ru-RU" dirty="0"/>
                    </a:p>
                  </a:txBody>
                  <a:tcPr/>
                </a:tc>
                <a:tc>
                  <a:txBody>
                    <a:bodyPr/>
                    <a:lstStyle/>
                    <a:p>
                      <a:pPr algn="ctr"/>
                      <a:endParaRPr lang="ru-RU" dirty="0" smtClean="0"/>
                    </a:p>
                    <a:p>
                      <a:pPr algn="ctr"/>
                      <a:r>
                        <a:rPr lang="ru-RU" dirty="0" smtClean="0"/>
                        <a:t>5000 кг</a:t>
                      </a:r>
                      <a:endParaRPr lang="ru-RU" dirty="0"/>
                    </a:p>
                  </a:txBody>
                  <a:tcPr/>
                </a:tc>
              </a:tr>
            </a:tbl>
          </a:graphicData>
        </a:graphic>
      </p:graphicFrame>
      <p:sp>
        <p:nvSpPr>
          <p:cNvPr id="7" name="Прямоугольник 6"/>
          <p:cNvSpPr/>
          <p:nvPr/>
        </p:nvSpPr>
        <p:spPr>
          <a:xfrm>
            <a:off x="740363" y="367747"/>
            <a:ext cx="6117637" cy="400110"/>
          </a:xfrm>
          <a:prstGeom prst="rect">
            <a:avLst/>
          </a:prstGeom>
          <a:noFill/>
        </p:spPr>
        <p:txBody>
          <a:bodyPr wrap="none" lIns="91440" tIns="45720" rIns="91440" bIns="45720">
            <a:spAutoFit/>
          </a:bodyPr>
          <a:lstStyle/>
          <a:p>
            <a:pPr algn="ctr"/>
            <a:r>
              <a:rPr lang="en-US" sz="2000" b="1" cap="none" spc="0" dirty="0" smtClean="0">
                <a:ln w="6600">
                  <a:solidFill>
                    <a:schemeClr val="accent2"/>
                  </a:solidFill>
                  <a:prstDash val="solid"/>
                </a:ln>
                <a:solidFill>
                  <a:srgbClr val="FFFFFF"/>
                </a:solidFill>
                <a:effectLst>
                  <a:outerShdw dist="38100" dir="2700000" algn="tl" rotWithShape="0">
                    <a:schemeClr val="accent2"/>
                  </a:outerShdw>
                </a:effectLst>
              </a:rPr>
              <a:t>NITRO</a:t>
            </a:r>
            <a:r>
              <a:rPr lang="ru-RU" sz="2000" b="1" cap="none" spc="0" dirty="0" smtClean="0">
                <a:ln w="6600">
                  <a:solidFill>
                    <a:schemeClr val="accent2"/>
                  </a:solidFill>
                  <a:prstDash val="solid"/>
                </a:ln>
                <a:solidFill>
                  <a:srgbClr val="FFFFFF"/>
                </a:solidFill>
                <a:effectLst>
                  <a:outerShdw dist="38100" dir="2700000" algn="tl" rotWithShape="0">
                    <a:schemeClr val="accent2"/>
                  </a:outerShdw>
                </a:effectLst>
              </a:rPr>
              <a:t>:</a:t>
            </a:r>
            <a:r>
              <a:rPr lang="en-US" sz="2000" b="1" cap="none" spc="0" dirty="0" smtClean="0">
                <a:ln w="6600">
                  <a:solidFill>
                    <a:schemeClr val="accent2"/>
                  </a:solidFill>
                  <a:prstDash val="solid"/>
                </a:ln>
                <a:solidFill>
                  <a:srgbClr val="FFFFFF"/>
                </a:solidFill>
                <a:effectLst>
                  <a:outerShdw dist="38100" dir="2700000" algn="tl" rotWithShape="0">
                    <a:schemeClr val="accent2"/>
                  </a:outerShdw>
                </a:effectLst>
              </a:rPr>
              <a:t> </a:t>
            </a:r>
            <a:r>
              <a:rPr lang="ru-RU" sz="2000" b="1" cap="none" spc="0" dirty="0" smtClean="0">
                <a:ln w="6600">
                  <a:solidFill>
                    <a:schemeClr val="accent2"/>
                  </a:solidFill>
                  <a:prstDash val="solid"/>
                </a:ln>
                <a:solidFill>
                  <a:srgbClr val="FFFFFF"/>
                </a:solidFill>
                <a:effectLst>
                  <a:outerShdw dist="38100" dir="2700000" algn="tl" rotWithShape="0">
                    <a:schemeClr val="accent2"/>
                  </a:outerShdw>
                </a:effectLst>
              </a:rPr>
              <a:t>Прицепной опрыскиватель нового поколения</a:t>
            </a:r>
            <a:endParaRPr lang="ru-RU" sz="20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356" y="176215"/>
            <a:ext cx="591642" cy="591642"/>
          </a:xfrm>
          <a:prstGeom prst="rect">
            <a:avLst/>
          </a:prstGeom>
        </p:spPr>
      </p:pic>
    </p:spTree>
    <p:extLst>
      <p:ext uri="{BB962C8B-B14F-4D97-AF65-F5344CB8AC3E}">
        <p14:creationId xmlns:p14="http://schemas.microsoft.com/office/powerpoint/2010/main" val="3132156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111057" y="367747"/>
            <a:ext cx="2635913" cy="400110"/>
          </a:xfrm>
          <a:prstGeom prst="rect">
            <a:avLst/>
          </a:prstGeom>
          <a:noFill/>
        </p:spPr>
        <p:txBody>
          <a:bodyPr wrap="none" lIns="91440" tIns="45720" rIns="91440" bIns="45720">
            <a:spAutoFit/>
          </a:bodyPr>
          <a:lstStyle/>
          <a:p>
            <a:pPr algn="ctr"/>
            <a:r>
              <a:rPr lang="en-US" sz="2000" b="1" cap="none" spc="0" dirty="0" smtClean="0">
                <a:ln w="6600">
                  <a:solidFill>
                    <a:schemeClr val="accent2"/>
                  </a:solidFill>
                  <a:prstDash val="solid"/>
                </a:ln>
                <a:solidFill>
                  <a:srgbClr val="FFFFFF"/>
                </a:solidFill>
                <a:effectLst>
                  <a:outerShdw dist="38100" dir="2700000" algn="tl" rotWithShape="0">
                    <a:schemeClr val="accent2"/>
                  </a:outerShdw>
                </a:effectLst>
              </a:rPr>
              <a:t>NITRO</a:t>
            </a:r>
            <a:r>
              <a:rPr lang="ru-RU" sz="2000" b="1" cap="none" spc="0" dirty="0" smtClean="0">
                <a:ln w="6600">
                  <a:solidFill>
                    <a:schemeClr val="accent2"/>
                  </a:solidFill>
                  <a:prstDash val="solid"/>
                </a:ln>
                <a:solidFill>
                  <a:srgbClr val="FFFFFF"/>
                </a:solidFill>
                <a:effectLst>
                  <a:outerShdw dist="38100" dir="2700000" algn="tl" rotWithShape="0">
                    <a:schemeClr val="accent2"/>
                  </a:outerShdw>
                </a:effectLst>
              </a:rPr>
              <a:t>:</a:t>
            </a:r>
            <a:r>
              <a:rPr lang="en-US" sz="2000" b="1" cap="none" spc="0" dirty="0" smtClean="0">
                <a:ln w="6600">
                  <a:solidFill>
                    <a:schemeClr val="accent2"/>
                  </a:solidFill>
                  <a:prstDash val="solid"/>
                </a:ln>
                <a:solidFill>
                  <a:srgbClr val="FFFFFF"/>
                </a:solidFill>
                <a:effectLst>
                  <a:outerShdw dist="38100" dir="2700000" algn="tl" rotWithShape="0">
                    <a:schemeClr val="accent2"/>
                  </a:outerShdw>
                </a:effectLst>
              </a:rPr>
              <a:t> </a:t>
            </a:r>
            <a:r>
              <a:rPr lang="ru-RU" sz="2000" b="1" dirty="0" smtClean="0">
                <a:ln w="6600">
                  <a:solidFill>
                    <a:schemeClr val="accent2"/>
                  </a:solidFill>
                  <a:prstDash val="solid"/>
                </a:ln>
                <a:solidFill>
                  <a:srgbClr val="FFFFFF"/>
                </a:solidFill>
                <a:effectLst>
                  <a:outerShdw dist="38100" dir="2700000" algn="tl" rotWithShape="0">
                    <a:schemeClr val="accent2"/>
                  </a:outerShdw>
                </a:effectLst>
              </a:rPr>
              <a:t>Комплектации</a:t>
            </a:r>
            <a:endParaRPr lang="ru-RU" sz="20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6356" y="176215"/>
            <a:ext cx="591642" cy="591642"/>
          </a:xfrm>
          <a:prstGeom prst="rect">
            <a:avLst/>
          </a:prstGeom>
        </p:spPr>
      </p:pic>
      <p:graphicFrame>
        <p:nvGraphicFramePr>
          <p:cNvPr id="7" name="Таблица 6"/>
          <p:cNvGraphicFramePr>
            <a:graphicFrameLocks noGrp="1"/>
          </p:cNvGraphicFramePr>
          <p:nvPr>
            <p:extLst>
              <p:ext uri="{D42A27DB-BD31-4B8C-83A1-F6EECF244321}">
                <p14:modId xmlns:p14="http://schemas.microsoft.com/office/powerpoint/2010/main" val="3014897891"/>
              </p:ext>
            </p:extLst>
          </p:nvPr>
        </p:nvGraphicFramePr>
        <p:xfrm>
          <a:off x="101600" y="1132141"/>
          <a:ext cx="3279140" cy="3585897"/>
        </p:xfrm>
        <a:graphic>
          <a:graphicData uri="http://schemas.openxmlformats.org/drawingml/2006/table">
            <a:tbl>
              <a:tblPr firstRow="1" bandRow="1">
                <a:tableStyleId>{21E4AEA4-8DFA-4A89-87EB-49C32662AFE0}</a:tableStyleId>
              </a:tblPr>
              <a:tblGrid>
                <a:gridCol w="1231900"/>
                <a:gridCol w="927100"/>
                <a:gridCol w="116840"/>
                <a:gridCol w="1003300"/>
              </a:tblGrid>
              <a:tr h="476250">
                <a:tc>
                  <a:txBody>
                    <a:bodyPr/>
                    <a:lstStyle/>
                    <a:p>
                      <a:pPr algn="ctr"/>
                      <a:endParaRPr lang="ru-RU" dirty="0" smtClean="0"/>
                    </a:p>
                    <a:p>
                      <a:pPr algn="ctr"/>
                      <a:r>
                        <a:rPr lang="ru-RU" dirty="0" smtClean="0"/>
                        <a:t>Наименование</a:t>
                      </a:r>
                      <a:endParaRPr lang="ru-RU" dirty="0"/>
                    </a:p>
                  </a:txBody>
                  <a:tcPr/>
                </a:tc>
                <a:tc>
                  <a:txBody>
                    <a:bodyPr/>
                    <a:lstStyle/>
                    <a:p>
                      <a:pPr algn="ctr"/>
                      <a:endParaRPr lang="ru-RU" dirty="0" smtClean="0"/>
                    </a:p>
                    <a:p>
                      <a:pPr algn="ctr"/>
                      <a:r>
                        <a:rPr lang="en-US" dirty="0" smtClean="0"/>
                        <a:t>3</a:t>
                      </a:r>
                      <a:r>
                        <a:rPr lang="ru-RU" dirty="0" smtClean="0"/>
                        <a:t>3</a:t>
                      </a:r>
                      <a:r>
                        <a:rPr lang="en-US" dirty="0" smtClean="0"/>
                        <a:t>00 </a:t>
                      </a:r>
                      <a:r>
                        <a:rPr lang="ru-RU" dirty="0" smtClean="0"/>
                        <a:t>л.</a:t>
                      </a:r>
                      <a:endParaRPr lang="ru-RU" dirty="0"/>
                    </a:p>
                  </a:txBody>
                  <a:tcPr/>
                </a:tc>
                <a:tc gridSpan="2">
                  <a:txBody>
                    <a:bodyPr/>
                    <a:lstStyle/>
                    <a:p>
                      <a:pPr algn="ctr"/>
                      <a:endParaRPr lang="ru-RU" dirty="0" smtClean="0"/>
                    </a:p>
                    <a:p>
                      <a:pPr algn="ctr"/>
                      <a:r>
                        <a:rPr lang="ru-RU" dirty="0" smtClean="0"/>
                        <a:t>4400 л.</a:t>
                      </a:r>
                      <a:endParaRPr lang="ru-RU" dirty="0"/>
                    </a:p>
                  </a:txBody>
                  <a:tcPr/>
                </a:tc>
                <a:tc hMerge="1">
                  <a:txBody>
                    <a:bodyPr/>
                    <a:lstStyle/>
                    <a:p>
                      <a:endParaRPr lang="ru-RU"/>
                    </a:p>
                  </a:txBody>
                  <a:tcPr/>
                </a:tc>
              </a:tr>
              <a:tr h="234950">
                <a:tc>
                  <a:txBody>
                    <a:bodyPr/>
                    <a:lstStyle/>
                    <a:p>
                      <a:pPr algn="ctr"/>
                      <a:r>
                        <a:rPr lang="ru-RU" sz="800" dirty="0" smtClean="0"/>
                        <a:t>Компьютер</a:t>
                      </a:r>
                      <a:endParaRPr lang="ru-RU" sz="800" dirty="0"/>
                    </a:p>
                  </a:txBody>
                  <a:tcPr/>
                </a:tc>
                <a:tc gridSpan="3">
                  <a:txBody>
                    <a:bodyPr/>
                    <a:lstStyle/>
                    <a:p>
                      <a:pPr algn="ctr"/>
                      <a:r>
                        <a:rPr lang="en-US" sz="800" dirty="0" smtClean="0"/>
                        <a:t>BRAVO 180 S</a:t>
                      </a:r>
                      <a:r>
                        <a:rPr lang="en-US" sz="800" baseline="0" dirty="0" smtClean="0"/>
                        <a:t> </a:t>
                      </a:r>
                      <a:endParaRPr lang="ru-RU" sz="800" dirty="0"/>
                    </a:p>
                  </a:txBody>
                  <a:tcPr/>
                </a:tc>
                <a:tc hMerge="1">
                  <a:txBody>
                    <a:bodyPr/>
                    <a:lstStyle/>
                    <a:p>
                      <a:endParaRPr lang="ru-RU" dirty="0"/>
                    </a:p>
                  </a:txBody>
                  <a:tcPr/>
                </a:tc>
                <a:tc hMerge="1">
                  <a:txBody>
                    <a:bodyPr/>
                    <a:lstStyle/>
                    <a:p>
                      <a:endParaRPr lang="ru-RU"/>
                    </a:p>
                  </a:txBody>
                  <a:tcPr/>
                </a:tc>
              </a:tr>
              <a:tr h="281241">
                <a:tc>
                  <a:txBody>
                    <a:bodyPr/>
                    <a:lstStyle/>
                    <a:p>
                      <a:pPr algn="ctr"/>
                      <a:r>
                        <a:rPr lang="ru-RU" sz="800" dirty="0" smtClean="0"/>
                        <a:t>Тип штанги</a:t>
                      </a:r>
                    </a:p>
                    <a:p>
                      <a:pPr algn="ctr"/>
                      <a:endParaRPr lang="ru-RU" sz="800" dirty="0"/>
                    </a:p>
                  </a:txBody>
                  <a:tcPr/>
                </a:tc>
                <a:tc gridSpan="3">
                  <a:txBody>
                    <a:bodyPr/>
                    <a:lstStyle/>
                    <a:p>
                      <a:pPr algn="ctr"/>
                      <a:r>
                        <a:rPr lang="ru-RU" sz="800" dirty="0" smtClean="0"/>
                        <a:t>Вертикальная или</a:t>
                      </a:r>
                      <a:r>
                        <a:rPr lang="ru-RU" sz="800" baseline="0" dirty="0" smtClean="0"/>
                        <a:t> горизонтальная 18м, 21м, 24м</a:t>
                      </a:r>
                      <a:endParaRPr lang="ru-RU" sz="800" dirty="0"/>
                    </a:p>
                  </a:txBody>
                  <a:tcPr/>
                </a:tc>
                <a:tc hMerge="1">
                  <a:txBody>
                    <a:bodyPr/>
                    <a:lstStyle/>
                    <a:p>
                      <a:endParaRPr lang="ru-RU" dirty="0"/>
                    </a:p>
                  </a:txBody>
                  <a:tcPr/>
                </a:tc>
                <a:tc hMerge="1">
                  <a:txBody>
                    <a:bodyPr/>
                    <a:lstStyle/>
                    <a:p>
                      <a:endParaRPr lang="ru-RU"/>
                    </a:p>
                  </a:txBody>
                  <a:tcPr/>
                </a:tc>
              </a:tr>
              <a:tr h="363664">
                <a:tc>
                  <a:txBody>
                    <a:bodyPr/>
                    <a:lstStyle/>
                    <a:p>
                      <a:pPr algn="ctr"/>
                      <a:r>
                        <a:rPr lang="ru-RU" sz="800" dirty="0" smtClean="0"/>
                        <a:t>Тип контрольной панели</a:t>
                      </a:r>
                      <a:endParaRPr lang="ru-RU" sz="800" dirty="0"/>
                    </a:p>
                  </a:txBody>
                  <a:tcPr/>
                </a:tc>
                <a:tc gridSpan="3">
                  <a:txBody>
                    <a:bodyPr/>
                    <a:lstStyle/>
                    <a:p>
                      <a:pPr algn="ctr"/>
                      <a:r>
                        <a:rPr lang="ru-RU" sz="800" dirty="0" smtClean="0"/>
                        <a:t>Простая контрольная панель</a:t>
                      </a:r>
                      <a:endParaRPr lang="ru-RU" sz="800" dirty="0"/>
                    </a:p>
                  </a:txBody>
                  <a:tcPr/>
                </a:tc>
                <a:tc hMerge="1">
                  <a:txBody>
                    <a:bodyPr/>
                    <a:lstStyle/>
                    <a:p>
                      <a:endParaRPr lang="ru-RU" dirty="0"/>
                    </a:p>
                  </a:txBody>
                  <a:tcPr/>
                </a:tc>
                <a:tc hMerge="1">
                  <a:txBody>
                    <a:bodyPr/>
                    <a:lstStyle/>
                    <a:p>
                      <a:endParaRPr lang="ru-RU"/>
                    </a:p>
                  </a:txBody>
                  <a:tcPr/>
                </a:tc>
              </a:tr>
              <a:tr h="273486">
                <a:tc>
                  <a:txBody>
                    <a:bodyPr/>
                    <a:lstStyle/>
                    <a:p>
                      <a:pPr algn="ctr"/>
                      <a:r>
                        <a:rPr lang="ru-RU" sz="800" dirty="0" smtClean="0"/>
                        <a:t>Джойстик управления</a:t>
                      </a:r>
                      <a:endParaRPr lang="ru-RU" sz="800" dirty="0"/>
                    </a:p>
                  </a:txBody>
                  <a:tcPr/>
                </a:tc>
                <a:tc gridSpan="3">
                  <a:txBody>
                    <a:bodyPr/>
                    <a:lstStyle/>
                    <a:p>
                      <a:pPr algn="ctr"/>
                      <a:r>
                        <a:rPr lang="ru-RU" sz="800" dirty="0" smtClean="0"/>
                        <a:t>Стандартный</a:t>
                      </a:r>
                      <a:r>
                        <a:rPr lang="ru-RU" sz="800" baseline="0" dirty="0" smtClean="0"/>
                        <a:t> джойстик управления</a:t>
                      </a:r>
                      <a:endParaRPr lang="ru-RU" sz="800" dirty="0"/>
                    </a:p>
                  </a:txBody>
                  <a:tcPr/>
                </a:tc>
                <a:tc hMerge="1">
                  <a:txBody>
                    <a:bodyPr/>
                    <a:lstStyle/>
                    <a:p>
                      <a:endParaRPr lang="ru-RU" dirty="0"/>
                    </a:p>
                  </a:txBody>
                  <a:tcPr/>
                </a:tc>
                <a:tc hMerge="1">
                  <a:txBody>
                    <a:bodyPr/>
                    <a:lstStyle/>
                    <a:p>
                      <a:endParaRPr lang="ru-RU"/>
                    </a:p>
                  </a:txBody>
                  <a:tcPr/>
                </a:tc>
              </a:tr>
              <a:tr h="198437">
                <a:tc>
                  <a:txBody>
                    <a:bodyPr/>
                    <a:lstStyle/>
                    <a:p>
                      <a:pPr algn="ctr"/>
                      <a:r>
                        <a:rPr lang="ru-RU" sz="800" dirty="0" smtClean="0"/>
                        <a:t>Дорожные</a:t>
                      </a:r>
                      <a:r>
                        <a:rPr lang="ru-RU" sz="800" baseline="0" dirty="0" smtClean="0"/>
                        <a:t> </a:t>
                      </a:r>
                      <a:r>
                        <a:rPr lang="ru-RU" sz="800" dirty="0" smtClean="0"/>
                        <a:t>огни</a:t>
                      </a:r>
                      <a:endParaRPr lang="ru-RU" sz="800" dirty="0"/>
                    </a:p>
                  </a:txBody>
                  <a:tcPr/>
                </a:tc>
                <a:tc gridSpan="3">
                  <a:txBody>
                    <a:bodyPr/>
                    <a:lstStyle/>
                    <a:p>
                      <a:pPr algn="ctr"/>
                      <a:r>
                        <a:rPr lang="ru-RU" sz="800" dirty="0" smtClean="0"/>
                        <a:t>В комплекте</a:t>
                      </a:r>
                      <a:endParaRPr lang="ru-RU" sz="800" dirty="0"/>
                    </a:p>
                  </a:txBody>
                  <a:tcPr/>
                </a:tc>
                <a:tc hMerge="1">
                  <a:txBody>
                    <a:bodyPr/>
                    <a:lstStyle/>
                    <a:p>
                      <a:endParaRPr lang="ru-RU" dirty="0"/>
                    </a:p>
                  </a:txBody>
                  <a:tcPr/>
                </a:tc>
                <a:tc hMerge="1">
                  <a:txBody>
                    <a:bodyPr/>
                    <a:lstStyle/>
                    <a:p>
                      <a:endParaRPr lang="ru-RU"/>
                    </a:p>
                  </a:txBody>
                  <a:tcPr/>
                </a:tc>
              </a:tr>
              <a:tr h="244728">
                <a:tc>
                  <a:txBody>
                    <a:bodyPr/>
                    <a:lstStyle/>
                    <a:p>
                      <a:pPr algn="ctr"/>
                      <a:r>
                        <a:rPr lang="ru-RU" sz="800" dirty="0" smtClean="0"/>
                        <a:t>Резина</a:t>
                      </a:r>
                      <a:endParaRPr lang="ru-RU" sz="800" dirty="0"/>
                    </a:p>
                  </a:txBody>
                  <a:tcPr/>
                </a:tc>
                <a:tc gridSpan="2">
                  <a:txBody>
                    <a:bodyPr/>
                    <a:lstStyle/>
                    <a:p>
                      <a:pPr algn="ctr"/>
                      <a:r>
                        <a:rPr lang="ru-RU" sz="800" dirty="0" smtClean="0"/>
                        <a:t>340/85/</a:t>
                      </a:r>
                      <a:r>
                        <a:rPr lang="en-US" sz="800" dirty="0" smtClean="0"/>
                        <a:t>R28</a:t>
                      </a:r>
                      <a:endParaRPr lang="ru-RU" sz="800" dirty="0"/>
                    </a:p>
                  </a:txBody>
                  <a:tcPr/>
                </a:tc>
                <a:tc hMerge="1">
                  <a:txBody>
                    <a:bodyPr/>
                    <a:lstStyle/>
                    <a:p>
                      <a:endParaRPr lang="ru-RU" dirty="0"/>
                    </a:p>
                  </a:txBody>
                  <a:tcPr/>
                </a:tc>
                <a:tc>
                  <a:txBody>
                    <a:bodyPr/>
                    <a:lstStyle/>
                    <a:p>
                      <a:pPr algn="ctr"/>
                      <a:r>
                        <a:rPr lang="en-US" sz="800" dirty="0" smtClean="0"/>
                        <a:t>340/85/R38</a:t>
                      </a:r>
                      <a:endParaRPr lang="ru-RU" sz="800" dirty="0"/>
                    </a:p>
                  </a:txBody>
                  <a:tcPr/>
                </a:tc>
              </a:tr>
              <a:tr h="325684">
                <a:tc>
                  <a:txBody>
                    <a:bodyPr/>
                    <a:lstStyle/>
                    <a:p>
                      <a:pPr algn="ctr"/>
                      <a:r>
                        <a:rPr lang="ru-RU" sz="800" dirty="0" smtClean="0"/>
                        <a:t>Тормоза</a:t>
                      </a:r>
                      <a:endParaRPr lang="ru-RU" sz="800" dirty="0"/>
                    </a:p>
                  </a:txBody>
                  <a:tcPr/>
                </a:tc>
                <a:tc gridSpan="3">
                  <a:txBody>
                    <a:bodyPr/>
                    <a:lstStyle/>
                    <a:p>
                      <a:pPr algn="ctr"/>
                      <a:r>
                        <a:rPr lang="ru-RU" sz="800" dirty="0" smtClean="0"/>
                        <a:t>Основной</a:t>
                      </a:r>
                      <a:r>
                        <a:rPr lang="ru-RU" sz="800" baseline="0" dirty="0" smtClean="0"/>
                        <a:t> гидравлический и механический стояночный.</a:t>
                      </a:r>
                      <a:endParaRPr lang="ru-RU" sz="800" dirty="0"/>
                    </a:p>
                  </a:txBody>
                  <a:tcPr/>
                </a:tc>
                <a:tc hMerge="1">
                  <a:txBody>
                    <a:bodyPr/>
                    <a:lstStyle/>
                    <a:p>
                      <a:endParaRPr lang="ru-RU" dirty="0"/>
                    </a:p>
                  </a:txBody>
                  <a:tcPr/>
                </a:tc>
                <a:tc hMerge="1">
                  <a:txBody>
                    <a:bodyPr/>
                    <a:lstStyle/>
                    <a:p>
                      <a:endParaRPr lang="ru-RU"/>
                    </a:p>
                  </a:txBody>
                  <a:tcPr/>
                </a:tc>
              </a:tr>
              <a:tr h="246569">
                <a:tc>
                  <a:txBody>
                    <a:bodyPr/>
                    <a:lstStyle/>
                    <a:p>
                      <a:pPr algn="ctr"/>
                      <a:r>
                        <a:rPr lang="ru-RU" sz="800" dirty="0" smtClean="0"/>
                        <a:t>Ножка</a:t>
                      </a:r>
                      <a:endParaRPr lang="ru-RU" sz="800" dirty="0"/>
                    </a:p>
                  </a:txBody>
                  <a:tcPr/>
                </a:tc>
                <a:tc gridSpan="3">
                  <a:txBody>
                    <a:bodyPr/>
                    <a:lstStyle/>
                    <a:p>
                      <a:pPr algn="ctr"/>
                      <a:r>
                        <a:rPr lang="ru-RU" sz="800" dirty="0" smtClean="0"/>
                        <a:t>Механическая</a:t>
                      </a:r>
                      <a:endParaRPr lang="ru-RU" sz="800" dirty="0"/>
                    </a:p>
                  </a:txBody>
                  <a:tcPr/>
                </a:tc>
                <a:tc hMerge="1">
                  <a:txBody>
                    <a:bodyPr/>
                    <a:lstStyle/>
                    <a:p>
                      <a:endParaRPr lang="ru-RU" dirty="0"/>
                    </a:p>
                  </a:txBody>
                  <a:tcPr/>
                </a:tc>
                <a:tc hMerge="1">
                  <a:txBody>
                    <a:bodyPr/>
                    <a:lstStyle/>
                    <a:p>
                      <a:endParaRPr lang="ru-RU"/>
                    </a:p>
                  </a:txBody>
                  <a:tcPr/>
                </a:tc>
              </a:tr>
              <a:tr h="292100">
                <a:tc>
                  <a:txBody>
                    <a:bodyPr/>
                    <a:lstStyle/>
                    <a:p>
                      <a:pPr algn="ctr"/>
                      <a:r>
                        <a:rPr lang="ru-RU" sz="800" dirty="0" smtClean="0"/>
                        <a:t>Миксер</a:t>
                      </a:r>
                      <a:endParaRPr lang="ru-RU" sz="800" dirty="0"/>
                    </a:p>
                  </a:txBody>
                  <a:tcPr/>
                </a:tc>
                <a:tc gridSpan="3">
                  <a:txBody>
                    <a:bodyPr/>
                    <a:lstStyle/>
                    <a:p>
                      <a:pPr algn="ctr"/>
                      <a:r>
                        <a:rPr lang="ru-RU" sz="800" dirty="0" smtClean="0"/>
                        <a:t>Двойной</a:t>
                      </a:r>
                      <a:r>
                        <a:rPr lang="ru-RU" sz="800" baseline="0" dirty="0" smtClean="0"/>
                        <a:t> миксер главного бака</a:t>
                      </a:r>
                      <a:endParaRPr lang="ru-RU" sz="800" dirty="0"/>
                    </a:p>
                  </a:txBody>
                  <a:tcPr/>
                </a:tc>
                <a:tc hMerge="1">
                  <a:txBody>
                    <a:bodyPr/>
                    <a:lstStyle/>
                    <a:p>
                      <a:endParaRPr lang="ru-RU" dirty="0"/>
                    </a:p>
                  </a:txBody>
                  <a:tcPr/>
                </a:tc>
                <a:tc hMerge="1">
                  <a:txBody>
                    <a:bodyPr/>
                    <a:lstStyle/>
                    <a:p>
                      <a:endParaRPr lang="ru-RU"/>
                    </a:p>
                  </a:txBody>
                  <a:tcPr/>
                </a:tc>
              </a:tr>
              <a:tr h="264535">
                <a:tc>
                  <a:txBody>
                    <a:bodyPr/>
                    <a:lstStyle/>
                    <a:p>
                      <a:pPr algn="ctr"/>
                      <a:r>
                        <a:rPr lang="ru-RU" sz="800" dirty="0" smtClean="0"/>
                        <a:t>Миксер химического бака</a:t>
                      </a:r>
                      <a:endParaRPr lang="ru-RU" sz="800" dirty="0"/>
                    </a:p>
                  </a:txBody>
                  <a:tcPr/>
                </a:tc>
                <a:tc gridSpan="3">
                  <a:txBody>
                    <a:bodyPr/>
                    <a:lstStyle/>
                    <a:p>
                      <a:pPr algn="ctr"/>
                      <a:r>
                        <a:rPr lang="ru-RU" sz="800" dirty="0" smtClean="0"/>
                        <a:t>В</a:t>
                      </a:r>
                      <a:r>
                        <a:rPr lang="ru-RU" sz="800" baseline="0" dirty="0" smtClean="0"/>
                        <a:t> комплекте</a:t>
                      </a:r>
                      <a:endParaRPr lang="ru-RU" sz="800" dirty="0"/>
                    </a:p>
                  </a:txBody>
                  <a:tcPr/>
                </a:tc>
                <a:tc hMerge="1">
                  <a:txBody>
                    <a:bodyPr/>
                    <a:lstStyle/>
                    <a:p>
                      <a:endParaRPr lang="ru-RU" dirty="0"/>
                    </a:p>
                  </a:txBody>
                  <a:tcPr/>
                </a:tc>
                <a:tc hMerge="1">
                  <a:txBody>
                    <a:bodyPr/>
                    <a:lstStyle/>
                    <a:p>
                      <a:endParaRPr lang="ru-RU"/>
                    </a:p>
                  </a:txBody>
                  <a:tcPr/>
                </a:tc>
              </a:tr>
              <a:tr h="234950">
                <a:tc>
                  <a:txBody>
                    <a:bodyPr/>
                    <a:lstStyle/>
                    <a:p>
                      <a:pPr algn="ctr"/>
                      <a:r>
                        <a:rPr lang="ru-RU" sz="800" dirty="0" smtClean="0"/>
                        <a:t>Подвеска штанги</a:t>
                      </a:r>
                      <a:endParaRPr lang="ru-RU" sz="800" dirty="0"/>
                    </a:p>
                  </a:txBody>
                  <a:tcPr/>
                </a:tc>
                <a:tc gridSpan="3">
                  <a:txBody>
                    <a:bodyPr/>
                    <a:lstStyle/>
                    <a:p>
                      <a:pPr algn="ctr"/>
                      <a:r>
                        <a:rPr lang="ru-RU" sz="800" dirty="0" smtClean="0"/>
                        <a:t>Гидравлическая подвеска стрел</a:t>
                      </a:r>
                      <a:endParaRPr lang="ru-RU" sz="800" dirty="0"/>
                    </a:p>
                  </a:txBody>
                  <a:tcPr/>
                </a:tc>
                <a:tc hMerge="1">
                  <a:txBody>
                    <a:bodyPr/>
                    <a:lstStyle/>
                    <a:p>
                      <a:endParaRPr lang="ru-RU"/>
                    </a:p>
                  </a:txBody>
                  <a:tcPr/>
                </a:tc>
                <a:tc hMerge="1">
                  <a:txBody>
                    <a:bodyPr/>
                    <a:lstStyle/>
                    <a:p>
                      <a:endParaRPr lang="ru-RU"/>
                    </a:p>
                  </a:txBody>
                  <a:tcPr/>
                </a:tc>
              </a:tr>
            </a:tbl>
          </a:graphicData>
        </a:graphic>
      </p:graphicFrame>
      <p:sp>
        <p:nvSpPr>
          <p:cNvPr id="9" name="Прямоугольник 8"/>
          <p:cNvSpPr/>
          <p:nvPr/>
        </p:nvSpPr>
        <p:spPr>
          <a:xfrm>
            <a:off x="4684135" y="773714"/>
            <a:ext cx="613821" cy="707886"/>
          </a:xfrm>
          <a:prstGeom prst="rect">
            <a:avLst/>
          </a:prstGeom>
          <a:noFill/>
        </p:spPr>
        <p:txBody>
          <a:bodyPr wrap="none" lIns="91440" tIns="45720" rIns="91440" bIns="45720">
            <a:spAutoFit/>
          </a:bodyPr>
          <a:lstStyle/>
          <a:p>
            <a:pPr algn="ctr"/>
            <a:r>
              <a:rPr lang="en-US" sz="2000" b="1" cap="none" spc="0" dirty="0" smtClean="0">
                <a:ln w="6600">
                  <a:solidFill>
                    <a:schemeClr val="accent2"/>
                  </a:solidFill>
                  <a:prstDash val="solid"/>
                </a:ln>
                <a:solidFill>
                  <a:srgbClr val="FFFFFF"/>
                </a:solidFill>
                <a:effectLst>
                  <a:outerShdw dist="38100" dir="2700000" algn="tl" rotWithShape="0">
                    <a:schemeClr val="accent2"/>
                  </a:outerShdw>
                </a:effectLst>
              </a:rPr>
              <a:t>TOP</a:t>
            </a:r>
          </a:p>
          <a:p>
            <a:pPr algn="ctr"/>
            <a:endParaRPr lang="ru-RU" sz="20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graphicFrame>
        <p:nvGraphicFramePr>
          <p:cNvPr id="12" name="Таблица 11"/>
          <p:cNvGraphicFramePr>
            <a:graphicFrameLocks noGrp="1"/>
          </p:cNvGraphicFramePr>
          <p:nvPr>
            <p:extLst>
              <p:ext uri="{D42A27DB-BD31-4B8C-83A1-F6EECF244321}">
                <p14:modId xmlns:p14="http://schemas.microsoft.com/office/powerpoint/2010/main" val="1781459801"/>
              </p:ext>
            </p:extLst>
          </p:nvPr>
        </p:nvGraphicFramePr>
        <p:xfrm>
          <a:off x="3492514" y="1135724"/>
          <a:ext cx="3279140" cy="3903080"/>
        </p:xfrm>
        <a:graphic>
          <a:graphicData uri="http://schemas.openxmlformats.org/drawingml/2006/table">
            <a:tbl>
              <a:tblPr firstRow="1" bandRow="1">
                <a:tableStyleId>{21E4AEA4-8DFA-4A89-87EB-49C32662AFE0}</a:tableStyleId>
              </a:tblPr>
              <a:tblGrid>
                <a:gridCol w="1231900"/>
                <a:gridCol w="927100"/>
                <a:gridCol w="116840"/>
                <a:gridCol w="1003300"/>
              </a:tblGrid>
              <a:tr h="476250">
                <a:tc>
                  <a:txBody>
                    <a:bodyPr/>
                    <a:lstStyle/>
                    <a:p>
                      <a:pPr algn="ctr"/>
                      <a:endParaRPr lang="ru-RU" dirty="0" smtClean="0"/>
                    </a:p>
                    <a:p>
                      <a:pPr algn="ctr"/>
                      <a:r>
                        <a:rPr lang="ru-RU" dirty="0" smtClean="0"/>
                        <a:t>Наименование</a:t>
                      </a:r>
                      <a:endParaRPr lang="ru-RU" dirty="0"/>
                    </a:p>
                  </a:txBody>
                  <a:tcPr/>
                </a:tc>
                <a:tc>
                  <a:txBody>
                    <a:bodyPr/>
                    <a:lstStyle/>
                    <a:p>
                      <a:pPr algn="ctr"/>
                      <a:endParaRPr lang="ru-RU" dirty="0" smtClean="0"/>
                    </a:p>
                    <a:p>
                      <a:pPr algn="ctr"/>
                      <a:r>
                        <a:rPr lang="en-US" dirty="0" smtClean="0"/>
                        <a:t>3</a:t>
                      </a:r>
                      <a:r>
                        <a:rPr lang="ru-RU" dirty="0" smtClean="0"/>
                        <a:t>3</a:t>
                      </a:r>
                      <a:r>
                        <a:rPr lang="en-US" dirty="0" smtClean="0"/>
                        <a:t>00 </a:t>
                      </a:r>
                      <a:r>
                        <a:rPr lang="ru-RU" dirty="0" smtClean="0"/>
                        <a:t>л.</a:t>
                      </a:r>
                      <a:endParaRPr lang="ru-RU" dirty="0"/>
                    </a:p>
                  </a:txBody>
                  <a:tcPr/>
                </a:tc>
                <a:tc gridSpan="2">
                  <a:txBody>
                    <a:bodyPr/>
                    <a:lstStyle/>
                    <a:p>
                      <a:pPr algn="ctr"/>
                      <a:endParaRPr lang="ru-RU" dirty="0" smtClean="0"/>
                    </a:p>
                    <a:p>
                      <a:pPr algn="ctr"/>
                      <a:r>
                        <a:rPr lang="ru-RU" dirty="0" smtClean="0"/>
                        <a:t>4400 л.</a:t>
                      </a:r>
                      <a:endParaRPr lang="ru-RU" dirty="0"/>
                    </a:p>
                  </a:txBody>
                  <a:tcPr/>
                </a:tc>
                <a:tc hMerge="1">
                  <a:txBody>
                    <a:bodyPr/>
                    <a:lstStyle/>
                    <a:p>
                      <a:endParaRPr lang="ru-RU"/>
                    </a:p>
                  </a:txBody>
                  <a:tcPr/>
                </a:tc>
              </a:tr>
              <a:tr h="234950">
                <a:tc>
                  <a:txBody>
                    <a:bodyPr/>
                    <a:lstStyle/>
                    <a:p>
                      <a:pPr algn="ctr"/>
                      <a:r>
                        <a:rPr lang="ru-RU" sz="800" dirty="0" smtClean="0"/>
                        <a:t>Компьютер</a:t>
                      </a:r>
                      <a:endParaRPr lang="ru-RU" sz="800" dirty="0"/>
                    </a:p>
                  </a:txBody>
                  <a:tcPr/>
                </a:tc>
                <a:tc gridSpan="3">
                  <a:txBody>
                    <a:bodyPr/>
                    <a:lstStyle/>
                    <a:p>
                      <a:pPr algn="ctr"/>
                      <a:r>
                        <a:rPr lang="en-US" sz="800" dirty="0" smtClean="0"/>
                        <a:t>BRAVO 180 S</a:t>
                      </a:r>
                      <a:r>
                        <a:rPr lang="en-US" sz="800" baseline="0" dirty="0" smtClean="0"/>
                        <a:t> </a:t>
                      </a:r>
                      <a:endParaRPr lang="ru-RU" sz="800" dirty="0"/>
                    </a:p>
                  </a:txBody>
                  <a:tcPr/>
                </a:tc>
                <a:tc hMerge="1">
                  <a:txBody>
                    <a:bodyPr/>
                    <a:lstStyle/>
                    <a:p>
                      <a:endParaRPr lang="ru-RU" dirty="0"/>
                    </a:p>
                  </a:txBody>
                  <a:tcPr/>
                </a:tc>
                <a:tc hMerge="1">
                  <a:txBody>
                    <a:bodyPr/>
                    <a:lstStyle/>
                    <a:p>
                      <a:endParaRPr lang="ru-RU"/>
                    </a:p>
                  </a:txBody>
                  <a:tcPr/>
                </a:tc>
              </a:tr>
              <a:tr h="281241">
                <a:tc>
                  <a:txBody>
                    <a:bodyPr/>
                    <a:lstStyle/>
                    <a:p>
                      <a:pPr algn="ctr"/>
                      <a:r>
                        <a:rPr lang="ru-RU" sz="800" dirty="0" smtClean="0"/>
                        <a:t>Тип штанги</a:t>
                      </a:r>
                    </a:p>
                    <a:p>
                      <a:pPr algn="ctr"/>
                      <a:endParaRPr lang="ru-RU" sz="800" dirty="0"/>
                    </a:p>
                  </a:txBody>
                  <a:tcPr/>
                </a:tc>
                <a:tc gridSpan="3">
                  <a:txBody>
                    <a:bodyPr/>
                    <a:lstStyle/>
                    <a:p>
                      <a:pPr algn="ctr"/>
                      <a:r>
                        <a:rPr lang="ru-RU" sz="800" dirty="0" smtClean="0"/>
                        <a:t>Вертикальная или</a:t>
                      </a:r>
                      <a:r>
                        <a:rPr lang="ru-RU" sz="800" baseline="0" dirty="0" smtClean="0"/>
                        <a:t> горизонтальная 18м, 21м, 24м</a:t>
                      </a:r>
                      <a:endParaRPr lang="ru-RU" sz="800" dirty="0"/>
                    </a:p>
                  </a:txBody>
                  <a:tcPr/>
                </a:tc>
                <a:tc hMerge="1">
                  <a:txBody>
                    <a:bodyPr/>
                    <a:lstStyle/>
                    <a:p>
                      <a:endParaRPr lang="ru-RU" dirty="0"/>
                    </a:p>
                  </a:txBody>
                  <a:tcPr/>
                </a:tc>
                <a:tc hMerge="1">
                  <a:txBody>
                    <a:bodyPr/>
                    <a:lstStyle/>
                    <a:p>
                      <a:endParaRPr lang="ru-RU"/>
                    </a:p>
                  </a:txBody>
                  <a:tcPr/>
                </a:tc>
              </a:tr>
              <a:tr h="363664">
                <a:tc>
                  <a:txBody>
                    <a:bodyPr/>
                    <a:lstStyle/>
                    <a:p>
                      <a:pPr algn="ctr"/>
                      <a:r>
                        <a:rPr lang="ru-RU" sz="800" dirty="0" smtClean="0"/>
                        <a:t>Тип контрольной панели</a:t>
                      </a:r>
                      <a:endParaRPr lang="ru-RU" sz="800" dirty="0"/>
                    </a:p>
                  </a:txBody>
                  <a:tcPr/>
                </a:tc>
                <a:tc gridSpan="3">
                  <a:txBody>
                    <a:bodyPr/>
                    <a:lstStyle/>
                    <a:p>
                      <a:pPr algn="ctr"/>
                      <a:r>
                        <a:rPr lang="ru-RU" sz="800" b="1" dirty="0" smtClean="0"/>
                        <a:t>Функциональная вспомогательная</a:t>
                      </a:r>
                      <a:r>
                        <a:rPr lang="ru-RU" sz="800" b="1" baseline="0" dirty="0" smtClean="0"/>
                        <a:t> панель</a:t>
                      </a:r>
                      <a:endParaRPr lang="ru-RU" sz="800" b="1" dirty="0"/>
                    </a:p>
                  </a:txBody>
                  <a:tcPr/>
                </a:tc>
                <a:tc hMerge="1">
                  <a:txBody>
                    <a:bodyPr/>
                    <a:lstStyle/>
                    <a:p>
                      <a:endParaRPr lang="ru-RU" dirty="0"/>
                    </a:p>
                  </a:txBody>
                  <a:tcPr/>
                </a:tc>
                <a:tc hMerge="1">
                  <a:txBody>
                    <a:bodyPr/>
                    <a:lstStyle/>
                    <a:p>
                      <a:endParaRPr lang="ru-RU"/>
                    </a:p>
                  </a:txBody>
                  <a:tcPr/>
                </a:tc>
              </a:tr>
              <a:tr h="255389">
                <a:tc>
                  <a:txBody>
                    <a:bodyPr/>
                    <a:lstStyle/>
                    <a:p>
                      <a:pPr algn="ctr"/>
                      <a:r>
                        <a:rPr lang="ru-RU" sz="800" dirty="0" smtClean="0"/>
                        <a:t>Джойстик управления</a:t>
                      </a:r>
                      <a:endParaRPr lang="ru-RU" sz="800" dirty="0"/>
                    </a:p>
                  </a:txBody>
                  <a:tcPr/>
                </a:tc>
                <a:tc gridSpan="3">
                  <a:txBody>
                    <a:bodyPr/>
                    <a:lstStyle/>
                    <a:p>
                      <a:pPr algn="ctr"/>
                      <a:r>
                        <a:rPr lang="ru-RU" sz="800" dirty="0" smtClean="0"/>
                        <a:t>Стандартный</a:t>
                      </a:r>
                      <a:r>
                        <a:rPr lang="ru-RU" sz="800" baseline="0" dirty="0" smtClean="0"/>
                        <a:t> джойстик управления</a:t>
                      </a:r>
                      <a:endParaRPr lang="ru-RU" sz="800" dirty="0"/>
                    </a:p>
                  </a:txBody>
                  <a:tcPr/>
                </a:tc>
                <a:tc hMerge="1">
                  <a:txBody>
                    <a:bodyPr/>
                    <a:lstStyle/>
                    <a:p>
                      <a:endParaRPr lang="ru-RU" dirty="0"/>
                    </a:p>
                  </a:txBody>
                  <a:tcPr/>
                </a:tc>
                <a:tc hMerge="1">
                  <a:txBody>
                    <a:bodyPr/>
                    <a:lstStyle/>
                    <a:p>
                      <a:endParaRPr lang="ru-RU"/>
                    </a:p>
                  </a:txBody>
                  <a:tcPr/>
                </a:tc>
              </a:tr>
              <a:tr h="198437">
                <a:tc>
                  <a:txBody>
                    <a:bodyPr/>
                    <a:lstStyle/>
                    <a:p>
                      <a:pPr algn="ctr"/>
                      <a:r>
                        <a:rPr lang="ru-RU" sz="800" dirty="0" smtClean="0"/>
                        <a:t>Дорожные</a:t>
                      </a:r>
                      <a:r>
                        <a:rPr lang="ru-RU" sz="800" baseline="0" dirty="0" smtClean="0"/>
                        <a:t> </a:t>
                      </a:r>
                      <a:r>
                        <a:rPr lang="ru-RU" sz="800" dirty="0" smtClean="0"/>
                        <a:t>огни</a:t>
                      </a:r>
                      <a:endParaRPr lang="ru-RU" sz="800" dirty="0"/>
                    </a:p>
                  </a:txBody>
                  <a:tcPr/>
                </a:tc>
                <a:tc gridSpan="3">
                  <a:txBody>
                    <a:bodyPr/>
                    <a:lstStyle/>
                    <a:p>
                      <a:pPr algn="ctr"/>
                      <a:r>
                        <a:rPr lang="ru-RU" sz="800" dirty="0" smtClean="0"/>
                        <a:t>В комплекте</a:t>
                      </a:r>
                      <a:endParaRPr lang="ru-RU" sz="800" dirty="0"/>
                    </a:p>
                  </a:txBody>
                  <a:tcPr/>
                </a:tc>
                <a:tc hMerge="1">
                  <a:txBody>
                    <a:bodyPr/>
                    <a:lstStyle/>
                    <a:p>
                      <a:endParaRPr lang="ru-RU" dirty="0"/>
                    </a:p>
                  </a:txBody>
                  <a:tcPr/>
                </a:tc>
                <a:tc hMerge="1">
                  <a:txBody>
                    <a:bodyPr/>
                    <a:lstStyle/>
                    <a:p>
                      <a:endParaRPr lang="ru-RU"/>
                    </a:p>
                  </a:txBody>
                  <a:tcPr/>
                </a:tc>
              </a:tr>
              <a:tr h="244728">
                <a:tc>
                  <a:txBody>
                    <a:bodyPr/>
                    <a:lstStyle/>
                    <a:p>
                      <a:pPr algn="ctr"/>
                      <a:r>
                        <a:rPr lang="ru-RU" sz="800" dirty="0" smtClean="0"/>
                        <a:t>Резина</a:t>
                      </a:r>
                      <a:endParaRPr lang="ru-RU" sz="800" dirty="0"/>
                    </a:p>
                  </a:txBody>
                  <a:tcPr/>
                </a:tc>
                <a:tc gridSpan="2">
                  <a:txBody>
                    <a:bodyPr/>
                    <a:lstStyle/>
                    <a:p>
                      <a:pPr algn="ctr"/>
                      <a:r>
                        <a:rPr lang="ru-RU" sz="800" dirty="0" smtClean="0"/>
                        <a:t>340/85/</a:t>
                      </a:r>
                      <a:r>
                        <a:rPr lang="en-US" sz="800" dirty="0" smtClean="0"/>
                        <a:t>R28</a:t>
                      </a:r>
                      <a:endParaRPr lang="ru-RU" sz="800" dirty="0"/>
                    </a:p>
                  </a:txBody>
                  <a:tcPr/>
                </a:tc>
                <a:tc hMerge="1">
                  <a:txBody>
                    <a:bodyPr/>
                    <a:lstStyle/>
                    <a:p>
                      <a:endParaRPr lang="ru-RU" dirty="0"/>
                    </a:p>
                  </a:txBody>
                  <a:tcPr/>
                </a:tc>
                <a:tc>
                  <a:txBody>
                    <a:bodyPr/>
                    <a:lstStyle/>
                    <a:p>
                      <a:pPr algn="ctr"/>
                      <a:r>
                        <a:rPr lang="en-US" sz="800" dirty="0" smtClean="0"/>
                        <a:t>340/85/R38</a:t>
                      </a:r>
                      <a:endParaRPr lang="ru-RU" sz="800" dirty="0"/>
                    </a:p>
                  </a:txBody>
                  <a:tcPr/>
                </a:tc>
              </a:tr>
              <a:tr h="325684">
                <a:tc>
                  <a:txBody>
                    <a:bodyPr/>
                    <a:lstStyle/>
                    <a:p>
                      <a:pPr algn="ctr"/>
                      <a:r>
                        <a:rPr lang="ru-RU" sz="800" dirty="0" smtClean="0"/>
                        <a:t>Тормоза</a:t>
                      </a:r>
                      <a:endParaRPr lang="ru-RU" sz="800" dirty="0"/>
                    </a:p>
                  </a:txBody>
                  <a:tcPr/>
                </a:tc>
                <a:tc gridSpan="3">
                  <a:txBody>
                    <a:bodyPr/>
                    <a:lstStyle/>
                    <a:p>
                      <a:pPr algn="ctr"/>
                      <a:r>
                        <a:rPr lang="ru-RU" sz="800" dirty="0" smtClean="0"/>
                        <a:t>Основной</a:t>
                      </a:r>
                      <a:r>
                        <a:rPr lang="ru-RU" sz="800" baseline="0" dirty="0" smtClean="0"/>
                        <a:t> гидравлический и механический стояночный.</a:t>
                      </a:r>
                      <a:endParaRPr lang="ru-RU" sz="800" dirty="0"/>
                    </a:p>
                  </a:txBody>
                  <a:tcPr/>
                </a:tc>
                <a:tc hMerge="1">
                  <a:txBody>
                    <a:bodyPr/>
                    <a:lstStyle/>
                    <a:p>
                      <a:endParaRPr lang="ru-RU" dirty="0"/>
                    </a:p>
                  </a:txBody>
                  <a:tcPr/>
                </a:tc>
                <a:tc hMerge="1">
                  <a:txBody>
                    <a:bodyPr/>
                    <a:lstStyle/>
                    <a:p>
                      <a:endParaRPr lang="ru-RU"/>
                    </a:p>
                  </a:txBody>
                  <a:tcPr/>
                </a:tc>
              </a:tr>
              <a:tr h="246569">
                <a:tc>
                  <a:txBody>
                    <a:bodyPr/>
                    <a:lstStyle/>
                    <a:p>
                      <a:pPr algn="ctr"/>
                      <a:r>
                        <a:rPr lang="ru-RU" sz="800" dirty="0" smtClean="0"/>
                        <a:t>Ножка</a:t>
                      </a:r>
                      <a:endParaRPr lang="ru-RU" sz="800" dirty="0"/>
                    </a:p>
                  </a:txBody>
                  <a:tcPr/>
                </a:tc>
                <a:tc gridSpan="3">
                  <a:txBody>
                    <a:bodyPr/>
                    <a:lstStyle/>
                    <a:p>
                      <a:pPr algn="ctr"/>
                      <a:r>
                        <a:rPr lang="ru-RU" sz="800" b="1" dirty="0" smtClean="0"/>
                        <a:t>Гидравлическая</a:t>
                      </a:r>
                      <a:endParaRPr lang="ru-RU" sz="800" b="1" dirty="0"/>
                    </a:p>
                  </a:txBody>
                  <a:tcPr/>
                </a:tc>
                <a:tc hMerge="1">
                  <a:txBody>
                    <a:bodyPr/>
                    <a:lstStyle/>
                    <a:p>
                      <a:endParaRPr lang="ru-RU" dirty="0"/>
                    </a:p>
                  </a:txBody>
                  <a:tcPr/>
                </a:tc>
                <a:tc hMerge="1">
                  <a:txBody>
                    <a:bodyPr/>
                    <a:lstStyle/>
                    <a:p>
                      <a:endParaRPr lang="ru-RU"/>
                    </a:p>
                  </a:txBody>
                  <a:tcPr/>
                </a:tc>
              </a:tr>
              <a:tr h="292100">
                <a:tc>
                  <a:txBody>
                    <a:bodyPr/>
                    <a:lstStyle/>
                    <a:p>
                      <a:pPr algn="ctr"/>
                      <a:r>
                        <a:rPr lang="ru-RU" sz="800" dirty="0" smtClean="0"/>
                        <a:t>Миксер</a:t>
                      </a:r>
                      <a:endParaRPr lang="ru-RU" sz="800" dirty="0"/>
                    </a:p>
                  </a:txBody>
                  <a:tcPr/>
                </a:tc>
                <a:tc gridSpan="3">
                  <a:txBody>
                    <a:bodyPr/>
                    <a:lstStyle/>
                    <a:p>
                      <a:pPr algn="ctr"/>
                      <a:r>
                        <a:rPr lang="ru-RU" sz="800" dirty="0" smtClean="0"/>
                        <a:t>Двойной</a:t>
                      </a:r>
                      <a:r>
                        <a:rPr lang="ru-RU" sz="800" baseline="0" dirty="0" smtClean="0"/>
                        <a:t> миксер главного бака</a:t>
                      </a:r>
                      <a:endParaRPr lang="ru-RU" sz="800" dirty="0"/>
                    </a:p>
                  </a:txBody>
                  <a:tcPr/>
                </a:tc>
                <a:tc hMerge="1">
                  <a:txBody>
                    <a:bodyPr/>
                    <a:lstStyle/>
                    <a:p>
                      <a:endParaRPr lang="ru-RU" dirty="0"/>
                    </a:p>
                  </a:txBody>
                  <a:tcPr/>
                </a:tc>
                <a:tc hMerge="1">
                  <a:txBody>
                    <a:bodyPr/>
                    <a:lstStyle/>
                    <a:p>
                      <a:endParaRPr lang="ru-RU"/>
                    </a:p>
                  </a:txBody>
                  <a:tcPr/>
                </a:tc>
              </a:tr>
              <a:tr h="322592">
                <a:tc>
                  <a:txBody>
                    <a:bodyPr/>
                    <a:lstStyle/>
                    <a:p>
                      <a:pPr algn="ctr"/>
                      <a:r>
                        <a:rPr lang="ru-RU" sz="800" dirty="0" smtClean="0"/>
                        <a:t>Миксер химического бака</a:t>
                      </a:r>
                      <a:endParaRPr lang="ru-RU" sz="800" dirty="0"/>
                    </a:p>
                  </a:txBody>
                  <a:tcPr/>
                </a:tc>
                <a:tc gridSpan="3">
                  <a:txBody>
                    <a:bodyPr/>
                    <a:lstStyle/>
                    <a:p>
                      <a:pPr algn="ctr"/>
                      <a:r>
                        <a:rPr lang="ru-RU" sz="800" dirty="0" smtClean="0"/>
                        <a:t>В</a:t>
                      </a:r>
                      <a:r>
                        <a:rPr lang="ru-RU" sz="800" baseline="0" dirty="0" smtClean="0"/>
                        <a:t> комплекте</a:t>
                      </a:r>
                      <a:endParaRPr lang="ru-RU" sz="800" dirty="0"/>
                    </a:p>
                  </a:txBody>
                  <a:tcPr/>
                </a:tc>
                <a:tc hMerge="1">
                  <a:txBody>
                    <a:bodyPr/>
                    <a:lstStyle/>
                    <a:p>
                      <a:endParaRPr lang="ru-RU" dirty="0"/>
                    </a:p>
                  </a:txBody>
                  <a:tcPr/>
                </a:tc>
                <a:tc hMerge="1">
                  <a:txBody>
                    <a:bodyPr/>
                    <a:lstStyle/>
                    <a:p>
                      <a:endParaRPr lang="ru-RU"/>
                    </a:p>
                  </a:txBody>
                  <a:tcPr/>
                </a:tc>
              </a:tr>
              <a:tr h="234950">
                <a:tc>
                  <a:txBody>
                    <a:bodyPr/>
                    <a:lstStyle/>
                    <a:p>
                      <a:pPr algn="ctr"/>
                      <a:r>
                        <a:rPr lang="ru-RU" sz="800" dirty="0" smtClean="0"/>
                        <a:t>Подвеска штанги</a:t>
                      </a:r>
                      <a:endParaRPr lang="ru-RU" sz="800" dirty="0"/>
                    </a:p>
                  </a:txBody>
                  <a:tcPr/>
                </a:tc>
                <a:tc gridSpan="3">
                  <a:txBody>
                    <a:bodyPr/>
                    <a:lstStyle/>
                    <a:p>
                      <a:pPr algn="ctr"/>
                      <a:r>
                        <a:rPr lang="ru-RU" sz="800" dirty="0" smtClean="0"/>
                        <a:t>Гидравлическая подвеска стрел</a:t>
                      </a:r>
                      <a:endParaRPr lang="ru-RU" sz="800" dirty="0"/>
                    </a:p>
                  </a:txBody>
                  <a:tcPr/>
                </a:tc>
                <a:tc hMerge="1">
                  <a:txBody>
                    <a:bodyPr/>
                    <a:lstStyle/>
                    <a:p>
                      <a:endParaRPr lang="ru-RU"/>
                    </a:p>
                  </a:txBody>
                  <a:tcPr/>
                </a:tc>
                <a:tc hMerge="1">
                  <a:txBody>
                    <a:bodyPr/>
                    <a:lstStyle/>
                    <a:p>
                      <a:endParaRPr lang="ru-RU"/>
                    </a:p>
                  </a:txBody>
                  <a:tcPr/>
                </a:tc>
              </a:tr>
              <a:tr h="234950">
                <a:tc>
                  <a:txBody>
                    <a:bodyPr/>
                    <a:lstStyle/>
                    <a:p>
                      <a:pPr algn="ctr"/>
                      <a:r>
                        <a:rPr lang="ru-RU" sz="800" dirty="0" smtClean="0"/>
                        <a:t>Подвеска опрыскивателя</a:t>
                      </a:r>
                      <a:endParaRPr lang="ru-RU" sz="800" dirty="0"/>
                    </a:p>
                  </a:txBody>
                  <a:tcPr/>
                </a:tc>
                <a:tc gridSpan="3">
                  <a:txBody>
                    <a:bodyPr/>
                    <a:lstStyle/>
                    <a:p>
                      <a:pPr algn="ctr"/>
                      <a:r>
                        <a:rPr lang="ru-RU" sz="800" b="1" dirty="0" smtClean="0"/>
                        <a:t>Двойная</a:t>
                      </a:r>
                      <a:r>
                        <a:rPr lang="ru-RU" sz="800" b="1" baseline="0" dirty="0" smtClean="0"/>
                        <a:t> пневматическая подвеска</a:t>
                      </a:r>
                      <a:endParaRPr lang="ru-RU" sz="800" b="1" dirty="0"/>
                    </a:p>
                  </a:txBody>
                  <a:tcPr/>
                </a:tc>
                <a:tc hMerge="1">
                  <a:txBody>
                    <a:bodyPr/>
                    <a:lstStyle/>
                    <a:p>
                      <a:endParaRPr lang="ru-RU"/>
                    </a:p>
                  </a:txBody>
                  <a:tcPr/>
                </a:tc>
                <a:tc hMerge="1">
                  <a:txBody>
                    <a:bodyPr/>
                    <a:lstStyle/>
                    <a:p>
                      <a:endParaRPr lang="ru-RU"/>
                    </a:p>
                  </a:txBody>
                  <a:tcPr/>
                </a:tc>
              </a:tr>
            </a:tbl>
          </a:graphicData>
        </a:graphic>
      </p:graphicFrame>
      <p:sp>
        <p:nvSpPr>
          <p:cNvPr id="16" name="Прямоугольник 15"/>
          <p:cNvSpPr/>
          <p:nvPr/>
        </p:nvSpPr>
        <p:spPr>
          <a:xfrm>
            <a:off x="1474088" y="773714"/>
            <a:ext cx="785792" cy="400110"/>
          </a:xfrm>
          <a:prstGeom prst="rect">
            <a:avLst/>
          </a:prstGeom>
          <a:noFill/>
        </p:spPr>
        <p:txBody>
          <a:bodyPr wrap="none" lIns="91440" tIns="45720" rIns="91440" bIns="45720">
            <a:spAutoFit/>
          </a:bodyPr>
          <a:lstStyle/>
          <a:p>
            <a:pPr algn="ctr"/>
            <a:r>
              <a:rPr lang="ru-RU" sz="2000" b="1" dirty="0" smtClean="0">
                <a:ln w="6600">
                  <a:solidFill>
                    <a:schemeClr val="accent2"/>
                  </a:solidFill>
                  <a:prstDash val="solid"/>
                </a:ln>
                <a:solidFill>
                  <a:srgbClr val="FFFFFF"/>
                </a:solidFill>
                <a:effectLst>
                  <a:outerShdw dist="38100" dir="2700000" algn="tl" rotWithShape="0">
                    <a:schemeClr val="accent2"/>
                  </a:outerShdw>
                </a:effectLst>
              </a:rPr>
              <a:t> </a:t>
            </a:r>
            <a:r>
              <a:rPr lang="en-US" sz="2000" b="1" dirty="0" smtClean="0">
                <a:ln w="6600">
                  <a:solidFill>
                    <a:schemeClr val="accent2"/>
                  </a:solidFill>
                  <a:prstDash val="solid"/>
                </a:ln>
                <a:solidFill>
                  <a:srgbClr val="FFFFFF"/>
                </a:solidFill>
                <a:effectLst>
                  <a:outerShdw dist="38100" dir="2700000" algn="tl" rotWithShape="0">
                    <a:schemeClr val="accent2"/>
                  </a:outerShdw>
                </a:effectLst>
              </a:rPr>
              <a:t>Basic</a:t>
            </a:r>
            <a:endParaRPr lang="ru-RU" sz="20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18" name="Прямоугольник 17"/>
          <p:cNvSpPr/>
          <p:nvPr/>
        </p:nvSpPr>
        <p:spPr>
          <a:xfrm>
            <a:off x="510715" y="5089146"/>
            <a:ext cx="2712537" cy="400110"/>
          </a:xfrm>
          <a:prstGeom prst="rect">
            <a:avLst/>
          </a:prstGeom>
          <a:noFill/>
        </p:spPr>
        <p:txBody>
          <a:bodyPr wrap="none" lIns="91440" tIns="45720" rIns="91440" bIns="45720">
            <a:spAutoFit/>
          </a:bodyPr>
          <a:lstStyle/>
          <a:p>
            <a:pPr algn="ctr"/>
            <a:r>
              <a:rPr lang="ru-RU" sz="2000" b="1" cap="none" spc="0" dirty="0" smtClean="0">
                <a:ln w="22225">
                  <a:solidFill>
                    <a:schemeClr val="accent2"/>
                  </a:solidFill>
                  <a:prstDash val="solid"/>
                </a:ln>
                <a:solidFill>
                  <a:schemeClr val="accent2">
                    <a:lumMod val="40000"/>
                    <a:lumOff val="60000"/>
                  </a:schemeClr>
                </a:solidFill>
                <a:effectLst/>
              </a:rPr>
              <a:t>Вертикальные </a:t>
            </a:r>
            <a:r>
              <a:rPr lang="ru-RU" sz="2000" b="1" dirty="0" smtClean="0">
                <a:ln w="22225">
                  <a:solidFill>
                    <a:schemeClr val="accent2"/>
                  </a:solidFill>
                  <a:prstDash val="solid"/>
                </a:ln>
                <a:solidFill>
                  <a:schemeClr val="accent2">
                    <a:lumMod val="40000"/>
                    <a:lumOff val="60000"/>
                  </a:schemeClr>
                </a:solidFill>
              </a:rPr>
              <a:t>штанги </a:t>
            </a:r>
            <a:endParaRPr lang="ru-RU" sz="2000" b="1" cap="none" spc="0" dirty="0">
              <a:ln w="22225">
                <a:solidFill>
                  <a:schemeClr val="accent2"/>
                </a:solidFill>
                <a:prstDash val="solid"/>
              </a:ln>
              <a:solidFill>
                <a:schemeClr val="accent2">
                  <a:lumMod val="40000"/>
                  <a:lumOff val="60000"/>
                </a:schemeClr>
              </a:solidFill>
              <a:effectLst/>
            </a:endParaRPr>
          </a:p>
        </p:txBody>
      </p:sp>
      <p:sp>
        <p:nvSpPr>
          <p:cNvPr id="37" name="Прямоугольник 36"/>
          <p:cNvSpPr/>
          <p:nvPr/>
        </p:nvSpPr>
        <p:spPr>
          <a:xfrm>
            <a:off x="3663833" y="5091314"/>
            <a:ext cx="2926442" cy="400110"/>
          </a:xfrm>
          <a:prstGeom prst="rect">
            <a:avLst/>
          </a:prstGeom>
          <a:noFill/>
        </p:spPr>
        <p:txBody>
          <a:bodyPr wrap="none" lIns="91440" tIns="45720" rIns="91440" bIns="45720">
            <a:spAutoFit/>
          </a:bodyPr>
          <a:lstStyle/>
          <a:p>
            <a:pPr algn="ctr"/>
            <a:r>
              <a:rPr lang="ru-RU" sz="2000" b="1" cap="none" spc="0" dirty="0" smtClean="0">
                <a:ln w="22225">
                  <a:solidFill>
                    <a:schemeClr val="accent2"/>
                  </a:solidFill>
                  <a:prstDash val="solid"/>
                </a:ln>
                <a:solidFill>
                  <a:schemeClr val="accent2">
                    <a:lumMod val="40000"/>
                    <a:lumOff val="60000"/>
                  </a:schemeClr>
                </a:solidFill>
                <a:effectLst/>
              </a:rPr>
              <a:t>Горизонтальные </a:t>
            </a:r>
            <a:r>
              <a:rPr lang="ru-RU" sz="2000" b="1" dirty="0" smtClean="0">
                <a:ln w="22225">
                  <a:solidFill>
                    <a:schemeClr val="accent2"/>
                  </a:solidFill>
                  <a:prstDash val="solid"/>
                </a:ln>
                <a:solidFill>
                  <a:schemeClr val="accent2">
                    <a:lumMod val="40000"/>
                    <a:lumOff val="60000"/>
                  </a:schemeClr>
                </a:solidFill>
              </a:rPr>
              <a:t>штанги </a:t>
            </a:r>
            <a:endParaRPr lang="ru-RU" sz="2000" b="1" cap="none" spc="0" dirty="0">
              <a:ln w="22225">
                <a:solidFill>
                  <a:schemeClr val="accent2"/>
                </a:solidFill>
                <a:prstDash val="solid"/>
              </a:ln>
              <a:solidFill>
                <a:schemeClr val="accent2">
                  <a:lumMod val="40000"/>
                  <a:lumOff val="60000"/>
                </a:schemeClr>
              </a:solidFill>
              <a:effectLst/>
            </a:endParaRPr>
          </a:p>
        </p:txBody>
      </p:sp>
      <p:pic>
        <p:nvPicPr>
          <p:cNvPr id="38" name="Рисунок 37"/>
          <p:cNvPicPr>
            <a:picLocks noChangeAspect="1"/>
          </p:cNvPicPr>
          <p:nvPr/>
        </p:nvPicPr>
        <p:blipFill>
          <a:blip r:embed="rId3"/>
          <a:stretch>
            <a:fillRect/>
          </a:stretch>
        </p:blipFill>
        <p:spPr>
          <a:xfrm>
            <a:off x="3663833" y="5489256"/>
            <a:ext cx="2792293" cy="2406469"/>
          </a:xfrm>
          <a:prstGeom prst="rect">
            <a:avLst/>
          </a:prstGeom>
        </p:spPr>
      </p:pic>
      <p:pic>
        <p:nvPicPr>
          <p:cNvPr id="39" name="Рисунок 38"/>
          <p:cNvPicPr>
            <a:picLocks noChangeAspect="1"/>
          </p:cNvPicPr>
          <p:nvPr/>
        </p:nvPicPr>
        <p:blipFill>
          <a:blip r:embed="rId4"/>
          <a:stretch>
            <a:fillRect/>
          </a:stretch>
        </p:blipFill>
        <p:spPr>
          <a:xfrm>
            <a:off x="38897" y="5642985"/>
            <a:ext cx="3379349" cy="2254710"/>
          </a:xfrm>
          <a:prstGeom prst="rect">
            <a:avLst/>
          </a:prstGeom>
        </p:spPr>
      </p:pic>
      <p:sp>
        <p:nvSpPr>
          <p:cNvPr id="35" name="Прямоугольник 34"/>
          <p:cNvSpPr/>
          <p:nvPr/>
        </p:nvSpPr>
        <p:spPr>
          <a:xfrm>
            <a:off x="1896181" y="8088364"/>
            <a:ext cx="2949526" cy="400110"/>
          </a:xfrm>
          <a:prstGeom prst="rect">
            <a:avLst/>
          </a:prstGeom>
          <a:noFill/>
        </p:spPr>
        <p:txBody>
          <a:bodyPr wrap="none" lIns="91440" tIns="45720" rIns="91440" bIns="45720">
            <a:spAutoFit/>
          </a:bodyPr>
          <a:lstStyle/>
          <a:p>
            <a:pPr algn="ctr"/>
            <a:r>
              <a:rPr lang="ru-RU" sz="2000" b="1" cap="none" spc="0" dirty="0" smtClean="0">
                <a:ln w="22225">
                  <a:solidFill>
                    <a:schemeClr val="accent2"/>
                  </a:solidFill>
                  <a:prstDash val="solid"/>
                </a:ln>
                <a:solidFill>
                  <a:schemeClr val="accent2">
                    <a:lumMod val="40000"/>
                    <a:lumOff val="60000"/>
                  </a:schemeClr>
                </a:solidFill>
                <a:effectLst/>
              </a:rPr>
              <a:t>Дополнительные опции:</a:t>
            </a:r>
            <a:endParaRPr lang="ru-RU" sz="2000" b="1" cap="none" spc="0" dirty="0">
              <a:ln w="22225">
                <a:solidFill>
                  <a:schemeClr val="accent2"/>
                </a:solidFill>
                <a:prstDash val="solid"/>
              </a:ln>
              <a:solidFill>
                <a:schemeClr val="accent2">
                  <a:lumMod val="40000"/>
                  <a:lumOff val="60000"/>
                </a:schemeClr>
              </a:solidFill>
              <a:effectLst/>
            </a:endParaRPr>
          </a:p>
        </p:txBody>
      </p:sp>
      <p:pic>
        <p:nvPicPr>
          <p:cNvPr id="36" name="Рисунок 35"/>
          <p:cNvPicPr>
            <a:picLocks noChangeAspect="1"/>
          </p:cNvPicPr>
          <p:nvPr/>
        </p:nvPicPr>
        <p:blipFill>
          <a:blip r:embed="rId5"/>
          <a:stretch>
            <a:fillRect/>
          </a:stretch>
        </p:blipFill>
        <p:spPr>
          <a:xfrm>
            <a:off x="408300" y="8542754"/>
            <a:ext cx="676920" cy="379969"/>
          </a:xfrm>
          <a:prstGeom prst="rect">
            <a:avLst/>
          </a:prstGeom>
        </p:spPr>
      </p:pic>
      <p:sp>
        <p:nvSpPr>
          <p:cNvPr id="40" name="Прямоугольник 39"/>
          <p:cNvSpPr/>
          <p:nvPr/>
        </p:nvSpPr>
        <p:spPr>
          <a:xfrm>
            <a:off x="191031" y="9025393"/>
            <a:ext cx="1117614" cy="400110"/>
          </a:xfrm>
          <a:prstGeom prst="rect">
            <a:avLst/>
          </a:prstGeom>
          <a:noFill/>
        </p:spPr>
        <p:txBody>
          <a:bodyPr wrap="none" lIns="91440" tIns="45720" rIns="91440" bIns="45720">
            <a:spAutoFit/>
          </a:bodyPr>
          <a:lstStyle/>
          <a:p>
            <a:pPr algn="ctr"/>
            <a:r>
              <a:rPr lang="ru-RU" sz="1000" b="0" cap="none" spc="0" dirty="0" smtClean="0">
                <a:ln w="0"/>
                <a:solidFill>
                  <a:schemeClr val="tx1"/>
                </a:solidFill>
                <a:effectLst>
                  <a:outerShdw blurRad="38100" dist="19050" dir="2700000" algn="tl" rotWithShape="0">
                    <a:schemeClr val="dk1">
                      <a:alpha val="40000"/>
                    </a:schemeClr>
                  </a:outerShdw>
                </a:effectLst>
              </a:rPr>
              <a:t>Компьютер</a:t>
            </a:r>
          </a:p>
          <a:p>
            <a:pPr algn="ctr"/>
            <a:r>
              <a:rPr lang="en-US" sz="1000" b="0" cap="none" spc="0" dirty="0" smtClean="0">
                <a:ln w="0"/>
                <a:solidFill>
                  <a:schemeClr val="tx1"/>
                </a:solidFill>
                <a:effectLst>
                  <a:outerShdw blurRad="38100" dist="19050" dir="2700000" algn="tl" rotWithShape="0">
                    <a:schemeClr val="dk1">
                      <a:alpha val="40000"/>
                    </a:schemeClr>
                  </a:outerShdw>
                </a:effectLst>
              </a:rPr>
              <a:t>Bravo 400 s + GPS</a:t>
            </a:r>
            <a:endParaRPr lang="ru-RU" sz="1000" b="0" cap="none" spc="0" dirty="0">
              <a:ln w="0"/>
              <a:solidFill>
                <a:schemeClr val="tx1"/>
              </a:solidFill>
              <a:effectLst>
                <a:outerShdw blurRad="38100" dist="19050" dir="2700000" algn="tl" rotWithShape="0">
                  <a:schemeClr val="dk1">
                    <a:alpha val="40000"/>
                  </a:schemeClr>
                </a:outerShdw>
              </a:effectLst>
            </a:endParaRPr>
          </a:p>
        </p:txBody>
      </p:sp>
      <p:pic>
        <p:nvPicPr>
          <p:cNvPr id="41" name="Рисунок 40"/>
          <p:cNvPicPr>
            <a:picLocks noChangeAspect="1"/>
          </p:cNvPicPr>
          <p:nvPr/>
        </p:nvPicPr>
        <p:blipFill>
          <a:blip r:embed="rId6"/>
          <a:stretch>
            <a:fillRect/>
          </a:stretch>
        </p:blipFill>
        <p:spPr>
          <a:xfrm>
            <a:off x="1884479" y="8542755"/>
            <a:ext cx="253845" cy="379969"/>
          </a:xfrm>
          <a:prstGeom prst="rect">
            <a:avLst/>
          </a:prstGeom>
        </p:spPr>
      </p:pic>
      <p:sp>
        <p:nvSpPr>
          <p:cNvPr id="42" name="Прямоугольник 41"/>
          <p:cNvSpPr/>
          <p:nvPr/>
        </p:nvSpPr>
        <p:spPr>
          <a:xfrm>
            <a:off x="1542734" y="9045970"/>
            <a:ext cx="861133" cy="246221"/>
          </a:xfrm>
          <a:prstGeom prst="rect">
            <a:avLst/>
          </a:prstGeom>
          <a:noFill/>
        </p:spPr>
        <p:txBody>
          <a:bodyPr wrap="none" lIns="91440" tIns="45720" rIns="91440" bIns="45720">
            <a:spAutoFit/>
          </a:bodyPr>
          <a:lstStyle/>
          <a:p>
            <a:pPr algn="ctr"/>
            <a:r>
              <a:rPr lang="en-US" sz="1000" b="0" cap="none" spc="0" dirty="0" smtClean="0">
                <a:ln w="0"/>
                <a:solidFill>
                  <a:schemeClr val="tx1"/>
                </a:solidFill>
                <a:effectLst>
                  <a:outerShdw blurRad="38100" dist="19050" dir="2700000" algn="tl" rotWithShape="0">
                    <a:schemeClr val="dk1">
                      <a:alpha val="40000"/>
                    </a:schemeClr>
                  </a:outerShdw>
                </a:effectLst>
              </a:rPr>
              <a:t>GPS </a:t>
            </a:r>
            <a:r>
              <a:rPr lang="ru-RU" sz="1000" b="0" cap="none" spc="0" dirty="0" smtClean="0">
                <a:ln w="0"/>
                <a:solidFill>
                  <a:schemeClr val="tx1"/>
                </a:solidFill>
                <a:effectLst>
                  <a:outerShdw blurRad="38100" dist="19050" dir="2700000" algn="tl" rotWithShape="0">
                    <a:schemeClr val="dk1">
                      <a:alpha val="40000"/>
                    </a:schemeClr>
                  </a:outerShdw>
                </a:effectLst>
              </a:rPr>
              <a:t>антенна</a:t>
            </a:r>
            <a:endParaRPr lang="ru-RU" sz="1000" b="0" cap="none" spc="0" dirty="0">
              <a:ln w="0"/>
              <a:solidFill>
                <a:schemeClr val="tx1"/>
              </a:solidFill>
              <a:effectLst>
                <a:outerShdw blurRad="38100" dist="19050" dir="2700000" algn="tl" rotWithShape="0">
                  <a:schemeClr val="dk1">
                    <a:alpha val="40000"/>
                  </a:schemeClr>
                </a:outerShdw>
              </a:effectLst>
            </a:endParaRPr>
          </a:p>
        </p:txBody>
      </p:sp>
      <p:pic>
        <p:nvPicPr>
          <p:cNvPr id="43" name="Рисунок 42"/>
          <p:cNvPicPr>
            <a:picLocks noChangeAspect="1"/>
          </p:cNvPicPr>
          <p:nvPr/>
        </p:nvPicPr>
        <p:blipFill>
          <a:blip r:embed="rId7"/>
          <a:stretch>
            <a:fillRect/>
          </a:stretch>
        </p:blipFill>
        <p:spPr>
          <a:xfrm>
            <a:off x="2565753" y="8559493"/>
            <a:ext cx="888328" cy="571537"/>
          </a:xfrm>
          <a:prstGeom prst="rect">
            <a:avLst/>
          </a:prstGeom>
        </p:spPr>
      </p:pic>
      <p:pic>
        <p:nvPicPr>
          <p:cNvPr id="44" name="Рисунок 43"/>
          <p:cNvPicPr>
            <a:picLocks noChangeAspect="1"/>
          </p:cNvPicPr>
          <p:nvPr/>
        </p:nvPicPr>
        <p:blipFill>
          <a:blip r:embed="rId7"/>
          <a:stretch>
            <a:fillRect/>
          </a:stretch>
        </p:blipFill>
        <p:spPr>
          <a:xfrm>
            <a:off x="3649387" y="8559493"/>
            <a:ext cx="888328" cy="571537"/>
          </a:xfrm>
          <a:prstGeom prst="rect">
            <a:avLst/>
          </a:prstGeom>
        </p:spPr>
      </p:pic>
      <p:sp>
        <p:nvSpPr>
          <p:cNvPr id="45" name="Прямоугольник 44"/>
          <p:cNvSpPr/>
          <p:nvPr/>
        </p:nvSpPr>
        <p:spPr>
          <a:xfrm>
            <a:off x="2733326" y="9176435"/>
            <a:ext cx="574195" cy="246221"/>
          </a:xfrm>
          <a:prstGeom prst="rect">
            <a:avLst/>
          </a:prstGeom>
          <a:noFill/>
        </p:spPr>
        <p:txBody>
          <a:bodyPr wrap="none" lIns="91440" tIns="45720" rIns="91440" bIns="45720">
            <a:spAutoFit/>
          </a:bodyPr>
          <a:lstStyle/>
          <a:p>
            <a:pPr algn="ctr"/>
            <a:r>
              <a:rPr lang="ru-RU" sz="1000" b="0" cap="none" spc="0" dirty="0" smtClean="0">
                <a:ln w="0"/>
                <a:solidFill>
                  <a:schemeClr val="tx1"/>
                </a:solidFill>
                <a:effectLst>
                  <a:outerShdw blurRad="38100" dist="19050" dir="2700000" algn="tl" rotWithShape="0">
                    <a:schemeClr val="dk1">
                      <a:alpha val="40000"/>
                    </a:schemeClr>
                  </a:outerShdw>
                </a:effectLst>
              </a:rPr>
              <a:t>3000 л.</a:t>
            </a:r>
          </a:p>
        </p:txBody>
      </p:sp>
      <p:sp>
        <p:nvSpPr>
          <p:cNvPr id="46" name="Прямоугольник 45"/>
          <p:cNvSpPr/>
          <p:nvPr/>
        </p:nvSpPr>
        <p:spPr>
          <a:xfrm>
            <a:off x="2606802" y="9344467"/>
            <a:ext cx="824265" cy="400110"/>
          </a:xfrm>
          <a:prstGeom prst="rect">
            <a:avLst/>
          </a:prstGeom>
          <a:noFill/>
        </p:spPr>
        <p:txBody>
          <a:bodyPr wrap="none" lIns="91440" tIns="45720" rIns="91440" bIns="45720">
            <a:spAutoFit/>
          </a:bodyPr>
          <a:lstStyle/>
          <a:p>
            <a:pPr algn="ctr"/>
            <a:r>
              <a:rPr lang="en-US" sz="1000" b="0" cap="none" spc="0" dirty="0" smtClean="0">
                <a:ln w="0"/>
                <a:solidFill>
                  <a:schemeClr val="tx1"/>
                </a:solidFill>
                <a:effectLst>
                  <a:outerShdw blurRad="38100" dist="19050" dir="2700000" algn="tl" rotWithShape="0">
                    <a:schemeClr val="dk1">
                      <a:alpha val="40000"/>
                    </a:schemeClr>
                  </a:outerShdw>
                </a:effectLst>
              </a:rPr>
              <a:t>230/95 R.48</a:t>
            </a:r>
            <a:endParaRPr lang="ru-RU" sz="1000" b="0" cap="none" spc="0" dirty="0" smtClean="0">
              <a:ln w="0"/>
              <a:solidFill>
                <a:schemeClr val="tx1"/>
              </a:solidFill>
              <a:effectLst>
                <a:outerShdw blurRad="38100" dist="19050" dir="2700000" algn="tl" rotWithShape="0">
                  <a:schemeClr val="dk1">
                    <a:alpha val="40000"/>
                  </a:schemeClr>
                </a:outerShdw>
              </a:effectLst>
            </a:endParaRPr>
          </a:p>
          <a:p>
            <a:pPr algn="ctr"/>
            <a:r>
              <a:rPr lang="en-US" sz="1000" b="0" cap="none" spc="0" dirty="0" smtClean="0">
                <a:ln w="0"/>
                <a:solidFill>
                  <a:schemeClr val="tx1"/>
                </a:solidFill>
                <a:effectLst>
                  <a:outerShdw blurRad="38100" dist="19050" dir="2700000" algn="tl" rotWithShape="0">
                    <a:schemeClr val="dk1">
                      <a:alpha val="40000"/>
                    </a:schemeClr>
                  </a:outerShdw>
                </a:effectLst>
              </a:rPr>
              <a:t>270/95 R.48</a:t>
            </a:r>
            <a:endParaRPr lang="ru-RU" sz="1000" b="0" cap="none" spc="0" dirty="0">
              <a:ln w="0"/>
              <a:solidFill>
                <a:schemeClr val="tx1"/>
              </a:solidFill>
              <a:effectLst>
                <a:outerShdw blurRad="38100" dist="19050" dir="2700000" algn="tl" rotWithShape="0">
                  <a:schemeClr val="dk1">
                    <a:alpha val="40000"/>
                  </a:schemeClr>
                </a:outerShdw>
              </a:effectLst>
            </a:endParaRPr>
          </a:p>
        </p:txBody>
      </p:sp>
      <p:sp>
        <p:nvSpPr>
          <p:cNvPr id="47" name="Прямоугольник 46"/>
          <p:cNvSpPr/>
          <p:nvPr/>
        </p:nvSpPr>
        <p:spPr>
          <a:xfrm>
            <a:off x="3810158" y="9162648"/>
            <a:ext cx="574195" cy="246221"/>
          </a:xfrm>
          <a:prstGeom prst="rect">
            <a:avLst/>
          </a:prstGeom>
          <a:noFill/>
        </p:spPr>
        <p:txBody>
          <a:bodyPr wrap="none" lIns="91440" tIns="45720" rIns="91440" bIns="45720">
            <a:spAutoFit/>
          </a:bodyPr>
          <a:lstStyle/>
          <a:p>
            <a:pPr algn="ctr"/>
            <a:r>
              <a:rPr lang="ru-RU" sz="1000" dirty="0">
                <a:ln w="0"/>
                <a:effectLst>
                  <a:outerShdw blurRad="38100" dist="19050" dir="2700000" algn="tl" rotWithShape="0">
                    <a:schemeClr val="dk1">
                      <a:alpha val="40000"/>
                    </a:schemeClr>
                  </a:outerShdw>
                </a:effectLst>
              </a:rPr>
              <a:t>4</a:t>
            </a:r>
            <a:r>
              <a:rPr lang="ru-RU" sz="1000" b="0" cap="none" spc="0" dirty="0" smtClean="0">
                <a:ln w="0"/>
                <a:solidFill>
                  <a:schemeClr val="tx1"/>
                </a:solidFill>
                <a:effectLst>
                  <a:outerShdw blurRad="38100" dist="19050" dir="2700000" algn="tl" rotWithShape="0">
                    <a:schemeClr val="dk1">
                      <a:alpha val="40000"/>
                    </a:schemeClr>
                  </a:outerShdw>
                </a:effectLst>
              </a:rPr>
              <a:t>000 л.</a:t>
            </a:r>
          </a:p>
        </p:txBody>
      </p:sp>
      <p:sp>
        <p:nvSpPr>
          <p:cNvPr id="48" name="Прямоугольник 47"/>
          <p:cNvSpPr/>
          <p:nvPr/>
        </p:nvSpPr>
        <p:spPr>
          <a:xfrm>
            <a:off x="3665469" y="9366925"/>
            <a:ext cx="824265" cy="246221"/>
          </a:xfrm>
          <a:prstGeom prst="rect">
            <a:avLst/>
          </a:prstGeom>
          <a:noFill/>
        </p:spPr>
        <p:txBody>
          <a:bodyPr wrap="none" lIns="91440" tIns="45720" rIns="91440" bIns="45720">
            <a:spAutoFit/>
          </a:bodyPr>
          <a:lstStyle/>
          <a:p>
            <a:pPr algn="ctr"/>
            <a:r>
              <a:rPr lang="en-US" sz="1000" b="0" cap="none" spc="0" dirty="0" smtClean="0">
                <a:ln w="0"/>
                <a:solidFill>
                  <a:schemeClr val="tx1"/>
                </a:solidFill>
                <a:effectLst>
                  <a:outerShdw blurRad="38100" dist="19050" dir="2700000" algn="tl" rotWithShape="0">
                    <a:schemeClr val="dk1">
                      <a:alpha val="40000"/>
                    </a:schemeClr>
                  </a:outerShdw>
                </a:effectLst>
              </a:rPr>
              <a:t>420/85 R.38</a:t>
            </a:r>
            <a:endParaRPr lang="ru-RU" sz="1000" b="0" cap="none" spc="0" dirty="0" smtClean="0">
              <a:ln w="0"/>
              <a:solidFill>
                <a:schemeClr val="tx1"/>
              </a:solidFill>
              <a:effectLst>
                <a:outerShdw blurRad="38100" dist="19050" dir="2700000" algn="tl" rotWithShape="0">
                  <a:schemeClr val="dk1">
                    <a:alpha val="40000"/>
                  </a:schemeClr>
                </a:outerShdw>
              </a:effectLst>
            </a:endParaRPr>
          </a:p>
        </p:txBody>
      </p:sp>
      <p:pic>
        <p:nvPicPr>
          <p:cNvPr id="49" name="Рисунок 48"/>
          <p:cNvPicPr>
            <a:picLocks noChangeAspect="1"/>
          </p:cNvPicPr>
          <p:nvPr/>
        </p:nvPicPr>
        <p:blipFill>
          <a:blip r:embed="rId8"/>
          <a:stretch>
            <a:fillRect/>
          </a:stretch>
        </p:blipFill>
        <p:spPr>
          <a:xfrm>
            <a:off x="4638387" y="8541914"/>
            <a:ext cx="964793" cy="620734"/>
          </a:xfrm>
          <a:prstGeom prst="rect">
            <a:avLst/>
          </a:prstGeom>
        </p:spPr>
      </p:pic>
      <p:sp>
        <p:nvSpPr>
          <p:cNvPr id="50" name="Прямоугольник 49"/>
          <p:cNvSpPr/>
          <p:nvPr/>
        </p:nvSpPr>
        <p:spPr>
          <a:xfrm>
            <a:off x="4537250" y="9208815"/>
            <a:ext cx="1112245" cy="400110"/>
          </a:xfrm>
          <a:prstGeom prst="rect">
            <a:avLst/>
          </a:prstGeom>
          <a:noFill/>
        </p:spPr>
        <p:txBody>
          <a:bodyPr wrap="square" lIns="91440" tIns="45720" rIns="91440" bIns="45720">
            <a:spAutoFit/>
          </a:bodyPr>
          <a:lstStyle/>
          <a:p>
            <a:pPr algn="ctr"/>
            <a:r>
              <a:rPr lang="ru-RU" sz="1000" dirty="0" smtClean="0">
                <a:ln w="0"/>
                <a:effectLst>
                  <a:outerShdw blurRad="38100" dist="19050" dir="2700000" algn="tl" rotWithShape="0">
                    <a:schemeClr val="dk1">
                      <a:alpha val="40000"/>
                    </a:schemeClr>
                  </a:outerShdw>
                </a:effectLst>
              </a:rPr>
              <a:t>Поворотная стрела</a:t>
            </a:r>
            <a:endParaRPr lang="ru-RU" sz="1000" b="0" cap="none" spc="0" dirty="0" smtClean="0">
              <a:ln w="0"/>
              <a:solidFill>
                <a:schemeClr val="tx1"/>
              </a:solidFill>
              <a:effectLst>
                <a:outerShdw blurRad="38100" dist="19050" dir="2700000" algn="tl" rotWithShape="0">
                  <a:schemeClr val="dk1">
                    <a:alpha val="40000"/>
                  </a:schemeClr>
                </a:outerShdw>
              </a:effectLst>
            </a:endParaRPr>
          </a:p>
        </p:txBody>
      </p:sp>
      <p:pic>
        <p:nvPicPr>
          <p:cNvPr id="51" name="Рисунок 5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587709" y="8488474"/>
            <a:ext cx="1219200" cy="774526"/>
          </a:xfrm>
          <a:prstGeom prst="rect">
            <a:avLst/>
          </a:prstGeom>
        </p:spPr>
      </p:pic>
      <p:sp>
        <p:nvSpPr>
          <p:cNvPr id="52" name="Прямоугольник 51"/>
          <p:cNvSpPr/>
          <p:nvPr/>
        </p:nvSpPr>
        <p:spPr>
          <a:xfrm>
            <a:off x="5697011" y="9340246"/>
            <a:ext cx="1000595" cy="246221"/>
          </a:xfrm>
          <a:prstGeom prst="rect">
            <a:avLst/>
          </a:prstGeom>
          <a:noFill/>
        </p:spPr>
        <p:txBody>
          <a:bodyPr wrap="none" lIns="91440" tIns="45720" rIns="91440" bIns="45720">
            <a:spAutoFit/>
          </a:bodyPr>
          <a:lstStyle/>
          <a:p>
            <a:pPr algn="ctr"/>
            <a:r>
              <a:rPr lang="ru-RU" sz="1000" b="0" cap="none" spc="0" dirty="0" smtClean="0">
                <a:ln w="0"/>
                <a:solidFill>
                  <a:schemeClr val="tx1"/>
                </a:solidFill>
                <a:effectLst>
                  <a:outerShdw blurRad="38100" dist="19050" dir="2700000" algn="tl" rotWithShape="0">
                    <a:schemeClr val="dk1">
                      <a:alpha val="40000"/>
                    </a:schemeClr>
                  </a:outerShdw>
                </a:effectLst>
              </a:rPr>
              <a:t>Гальванизация</a:t>
            </a:r>
          </a:p>
        </p:txBody>
      </p:sp>
    </p:spTree>
    <p:extLst>
      <p:ext uri="{BB962C8B-B14F-4D97-AF65-F5344CB8AC3E}">
        <p14:creationId xmlns:p14="http://schemas.microsoft.com/office/powerpoint/2010/main" val="994502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89" y="8295194"/>
            <a:ext cx="1660482" cy="1341752"/>
          </a:xfrm>
          <a:prstGeom prst="rect">
            <a:avLst/>
          </a:prstGeom>
        </p:spPr>
      </p:pic>
      <p:sp>
        <p:nvSpPr>
          <p:cNvPr id="5" name="Прямоугольник 4"/>
          <p:cNvSpPr/>
          <p:nvPr/>
        </p:nvSpPr>
        <p:spPr>
          <a:xfrm>
            <a:off x="1885472" y="8682839"/>
            <a:ext cx="4596121" cy="954107"/>
          </a:xfrm>
          <a:prstGeom prst="rect">
            <a:avLst/>
          </a:prstGeom>
          <a:noFill/>
        </p:spPr>
        <p:txBody>
          <a:bodyPr wrap="square" lIns="91440" tIns="45720" rIns="91440" bIns="45720">
            <a:spAutoFit/>
          </a:bodyPr>
          <a:lstStyle/>
          <a:p>
            <a:r>
              <a:rPr lang="ru-RU" sz="1400" b="1" cap="none" spc="0" dirty="0" smtClean="0">
                <a:ln w="0"/>
                <a:solidFill>
                  <a:schemeClr val="tx1"/>
                </a:solidFill>
                <a:effectLst>
                  <a:outerShdw blurRad="38100" dist="19050" dir="2700000" algn="tl" rotWithShape="0">
                    <a:schemeClr val="dk1">
                      <a:alpha val="40000"/>
                    </a:schemeClr>
                  </a:outerShdw>
                </a:effectLst>
                <a:latin typeface="Minion Pro" panose="02040503050201020203" pitchFamily="18" charset="0"/>
              </a:rPr>
              <a:t>394065, г. Воронеж, проспект Патриотов, д.43н, оф.308</a:t>
            </a:r>
            <a:endParaRPr lang="en-US" sz="1400" b="1" cap="none" spc="0" dirty="0" smtClean="0">
              <a:ln w="0"/>
              <a:solidFill>
                <a:schemeClr val="tx1"/>
              </a:solidFill>
              <a:effectLst>
                <a:outerShdw blurRad="38100" dist="19050" dir="2700000" algn="tl" rotWithShape="0">
                  <a:schemeClr val="dk1">
                    <a:alpha val="40000"/>
                  </a:schemeClr>
                </a:outerShdw>
              </a:effectLst>
              <a:latin typeface="Minion Pro" panose="02040503050201020203" pitchFamily="18" charset="0"/>
            </a:endParaRPr>
          </a:p>
          <a:p>
            <a:r>
              <a:rPr lang="ru-RU" sz="1400" b="1" dirty="0" smtClean="0">
                <a:ln w="0"/>
                <a:effectLst>
                  <a:outerShdw blurRad="38100" dist="19050" dir="2700000" algn="tl" rotWithShape="0">
                    <a:schemeClr val="dk1">
                      <a:alpha val="40000"/>
                    </a:schemeClr>
                  </a:outerShdw>
                </a:effectLst>
                <a:latin typeface="Minion Pro" panose="02040503050201020203" pitchFamily="18" charset="0"/>
              </a:rPr>
              <a:t>Тел: 8 960 115 80 90</a:t>
            </a:r>
          </a:p>
          <a:p>
            <a:r>
              <a:rPr lang="ru-RU" sz="1400" b="1" cap="none" spc="0" dirty="0" smtClean="0">
                <a:ln w="0"/>
                <a:solidFill>
                  <a:schemeClr val="tx1"/>
                </a:solidFill>
                <a:effectLst>
                  <a:outerShdw blurRad="38100" dist="19050" dir="2700000" algn="tl" rotWithShape="0">
                    <a:schemeClr val="dk1">
                      <a:alpha val="40000"/>
                    </a:schemeClr>
                  </a:outerShdw>
                </a:effectLst>
                <a:latin typeface="Minion Pro" panose="02040503050201020203" pitchFamily="18" charset="0"/>
              </a:rPr>
              <a:t>Сайт: </a:t>
            </a:r>
            <a:r>
              <a:rPr lang="en-US" sz="1400" b="1" dirty="0" smtClean="0">
                <a:ln w="0"/>
                <a:effectLst>
                  <a:outerShdw blurRad="38100" dist="19050" dir="2700000" algn="tl" rotWithShape="0">
                    <a:schemeClr val="dk1">
                      <a:alpha val="40000"/>
                    </a:schemeClr>
                  </a:outerShdw>
                </a:effectLst>
                <a:latin typeface="Minion Pro" panose="02040503050201020203" pitchFamily="18" charset="0"/>
              </a:rPr>
              <a:t>gaysanet.com</a:t>
            </a:r>
          </a:p>
          <a:p>
            <a:r>
              <a:rPr lang="en-US" sz="1400" b="1" cap="none" spc="0" dirty="0" smtClean="0">
                <a:ln w="0"/>
                <a:solidFill>
                  <a:schemeClr val="tx1"/>
                </a:solidFill>
                <a:effectLst>
                  <a:outerShdw blurRad="38100" dist="19050" dir="2700000" algn="tl" rotWithShape="0">
                    <a:schemeClr val="dk1">
                      <a:alpha val="40000"/>
                    </a:schemeClr>
                  </a:outerShdw>
                </a:effectLst>
                <a:latin typeface="Minion Pro" panose="02040503050201020203" pitchFamily="18" charset="0"/>
              </a:rPr>
              <a:t>E-mail: </a:t>
            </a:r>
            <a:r>
              <a:rPr lang="en-US" sz="1400" b="1" dirty="0" smtClean="0">
                <a:ln w="0"/>
                <a:effectLst>
                  <a:outerShdw blurRad="38100" dist="19050" dir="2700000" algn="tl" rotWithShape="0">
                    <a:schemeClr val="dk1">
                      <a:alpha val="40000"/>
                    </a:schemeClr>
                  </a:outerShdw>
                </a:effectLst>
                <a:latin typeface="Minion Pro" panose="02040503050201020203" pitchFamily="18" charset="0"/>
              </a:rPr>
              <a:t>matrosov@agrimecgroup.ru</a:t>
            </a:r>
            <a:endParaRPr lang="ru-RU" sz="1400" b="1" cap="none" spc="0" dirty="0">
              <a:ln w="0"/>
              <a:solidFill>
                <a:schemeClr val="tx1"/>
              </a:solidFill>
              <a:effectLst>
                <a:outerShdw blurRad="38100" dist="19050" dir="2700000" algn="tl" rotWithShape="0">
                  <a:schemeClr val="dk1">
                    <a:alpha val="40000"/>
                  </a:schemeClr>
                </a:outerShdw>
              </a:effectLst>
              <a:latin typeface="Minion Pro" panose="02040503050201020203" pitchFamily="18" charset="0"/>
            </a:endParaRPr>
          </a:p>
        </p:txBody>
      </p:sp>
      <p:sp>
        <p:nvSpPr>
          <p:cNvPr id="6" name="Прямоугольник 5"/>
          <p:cNvSpPr/>
          <p:nvPr/>
        </p:nvSpPr>
        <p:spPr>
          <a:xfrm>
            <a:off x="2984491" y="8282729"/>
            <a:ext cx="2398082" cy="400110"/>
          </a:xfrm>
          <a:prstGeom prst="rect">
            <a:avLst/>
          </a:prstGeom>
          <a:noFill/>
        </p:spPr>
        <p:txBody>
          <a:bodyPr wrap="square" lIns="91440" tIns="45720" rIns="91440" bIns="45720">
            <a:spAutoFit/>
          </a:bodyPr>
          <a:lstStyle/>
          <a:p>
            <a:pPr algn="ctr"/>
            <a:r>
              <a:rPr lang="ru-RU" sz="2000" b="1" cap="none" spc="0" dirty="0" smtClean="0">
                <a:ln w="22225">
                  <a:solidFill>
                    <a:schemeClr val="accent2"/>
                  </a:solidFill>
                  <a:prstDash val="solid"/>
                </a:ln>
                <a:solidFill>
                  <a:schemeClr val="accent2">
                    <a:lumMod val="40000"/>
                    <a:lumOff val="60000"/>
                  </a:schemeClr>
                </a:solidFill>
                <a:effectLst/>
              </a:rPr>
              <a:t>ООО ТД «Агроном»</a:t>
            </a:r>
            <a:endParaRPr lang="ru-RU" sz="2000" b="1" cap="none" spc="0" dirty="0">
              <a:ln w="22225">
                <a:solidFill>
                  <a:schemeClr val="accent2"/>
                </a:solidFill>
                <a:prstDash val="solid"/>
              </a:ln>
              <a:solidFill>
                <a:schemeClr val="accent2">
                  <a:lumMod val="40000"/>
                  <a:lumOff val="60000"/>
                </a:schemeClr>
              </a:solidFill>
              <a:effectLst/>
            </a:endParaRPr>
          </a:p>
        </p:txBody>
      </p:sp>
      <p:pic>
        <p:nvPicPr>
          <p:cNvPr id="7" name="Рисунок 6"/>
          <p:cNvPicPr>
            <a:picLocks noChangeAspect="1"/>
          </p:cNvPicPr>
          <p:nvPr/>
        </p:nvPicPr>
        <p:blipFill>
          <a:blip r:embed="rId3"/>
          <a:stretch>
            <a:fillRect/>
          </a:stretch>
        </p:blipFill>
        <p:spPr>
          <a:xfrm>
            <a:off x="580589" y="139699"/>
            <a:ext cx="5696821" cy="2829965"/>
          </a:xfrm>
          <a:prstGeom prst="rect">
            <a:avLst/>
          </a:prstGeom>
        </p:spPr>
      </p:pic>
      <p:pic>
        <p:nvPicPr>
          <p:cNvPr id="8" name="Рисунок 7"/>
          <p:cNvPicPr>
            <a:picLocks noChangeAspect="1"/>
          </p:cNvPicPr>
          <p:nvPr/>
        </p:nvPicPr>
        <p:blipFill>
          <a:blip r:embed="rId4"/>
          <a:stretch>
            <a:fillRect/>
          </a:stretch>
        </p:blipFill>
        <p:spPr>
          <a:xfrm>
            <a:off x="585672" y="2976194"/>
            <a:ext cx="5691738" cy="2756754"/>
          </a:xfrm>
          <a:prstGeom prst="rect">
            <a:avLst/>
          </a:prstGeom>
        </p:spPr>
      </p:pic>
    </p:spTree>
    <p:extLst>
      <p:ext uri="{BB962C8B-B14F-4D97-AF65-F5344CB8AC3E}">
        <p14:creationId xmlns:p14="http://schemas.microsoft.com/office/powerpoint/2010/main" val="532380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196</TotalTime>
  <Words>714</Words>
  <Application>Microsoft Office PowerPoint</Application>
  <PresentationFormat>Лист A4 (210x297 мм)</PresentationFormat>
  <Paragraphs>127</Paragraphs>
  <Slides>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vt:i4>
      </vt:variant>
    </vt:vector>
  </HeadingPairs>
  <TitlesOfParts>
    <vt:vector size="9" baseType="lpstr">
      <vt:lpstr>Arial</vt:lpstr>
      <vt:lpstr>Calibri</vt:lpstr>
      <vt:lpstr>Calibri Light</vt:lpstr>
      <vt:lpstr>Minion Pro</vt:lpstr>
      <vt:lpstr>Тема Office</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Дмитрий</dc:creator>
  <cp:lastModifiedBy>Дмитрий</cp:lastModifiedBy>
  <cp:revision>15</cp:revision>
  <dcterms:created xsi:type="dcterms:W3CDTF">2018-02-04T22:00:49Z</dcterms:created>
  <dcterms:modified xsi:type="dcterms:W3CDTF">2018-02-08T06:15:21Z</dcterms:modified>
</cp:coreProperties>
</file>