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9" r:id="rId3"/>
    <p:sldId id="282" r:id="rId4"/>
    <p:sldId id="271" r:id="rId5"/>
    <p:sldId id="276" r:id="rId6"/>
    <p:sldId id="277" r:id="rId7"/>
    <p:sldId id="281" r:id="rId8"/>
    <p:sldId id="280" r:id="rId9"/>
    <p:sldId id="279" r:id="rId10"/>
    <p:sldId id="278" r:id="rId11"/>
    <p:sldId id="270" r:id="rId12"/>
    <p:sldId id="267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8" autoAdjust="0"/>
    <p:restoredTop sz="86323" autoAdjust="0"/>
  </p:normalViewPr>
  <p:slideViewPr>
    <p:cSldViewPr showGuides="1">
      <p:cViewPr>
        <p:scale>
          <a:sx n="67" d="100"/>
          <a:sy n="67" d="100"/>
        </p:scale>
        <p:origin x="-792" y="9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0032391380083221"/>
          <c:y val="7.87037037037037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501411498582105"/>
          <c:y val="2.8252405949256341E-2"/>
          <c:w val="0.46639026976524356"/>
          <c:h val="0.75379593175853021"/>
        </c:manualLayout>
      </c:layout>
      <c:lineChart>
        <c:grouping val="standard"/>
        <c:varyColors val="0"/>
        <c:ser>
          <c:idx val="1"/>
          <c:order val="0"/>
          <c:tx>
            <c:strRef>
              <c:f>'Расчет денежного потока'!$H$25</c:f>
              <c:strCache>
                <c:ptCount val="1"/>
                <c:pt idx="0">
                  <c:v>ДП нарастающим итогом</c:v>
                </c:pt>
              </c:strCache>
            </c:strRef>
          </c:tx>
          <c:marker>
            <c:symbol val="none"/>
          </c:marker>
          <c:cat>
            <c:numRef>
              <c:f>'Расчет денежного потока'!$I$7:$X$7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cat>
          <c:val>
            <c:numRef>
              <c:f>'Расчет денежного потока'!$I$25:$X$25</c:f>
              <c:numCache>
                <c:formatCode>_-* #,##0.0_р_._-;\-* #,##0.0_р_._-;_-* "-"?_р_._-;_-@_-</c:formatCode>
                <c:ptCount val="16"/>
                <c:pt idx="0">
                  <c:v>-1000</c:v>
                </c:pt>
                <c:pt idx="1">
                  <c:v>-1409.2129654999999</c:v>
                </c:pt>
                <c:pt idx="2">
                  <c:v>-1672.4504038928571</c:v>
                </c:pt>
                <c:pt idx="3">
                  <c:v>-1684.8065614821428</c:v>
                </c:pt>
                <c:pt idx="4">
                  <c:v>-1021.2814382678571</c:v>
                </c:pt>
                <c:pt idx="5">
                  <c:v>-357.75631505357137</c:v>
                </c:pt>
                <c:pt idx="6">
                  <c:v>265.95730076785719</c:v>
                </c:pt>
                <c:pt idx="7">
                  <c:v>889.67091658928575</c:v>
                </c:pt>
                <c:pt idx="8">
                  <c:v>1513.3845324107144</c:v>
                </c:pt>
                <c:pt idx="9">
                  <c:v>2137.0981482321431</c:v>
                </c:pt>
                <c:pt idx="10">
                  <c:v>2760.8117640535716</c:v>
                </c:pt>
                <c:pt idx="11">
                  <c:v>3384.5253798750005</c:v>
                </c:pt>
                <c:pt idx="12">
                  <c:v>4008.2389956964294</c:v>
                </c:pt>
                <c:pt idx="13">
                  <c:v>4631.9526115178578</c:v>
                </c:pt>
                <c:pt idx="14">
                  <c:v>5255.6662273392858</c:v>
                </c:pt>
                <c:pt idx="15">
                  <c:v>5879.3798431607138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325248"/>
        <c:axId val="79190656"/>
      </c:lineChart>
      <c:catAx>
        <c:axId val="78325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190656"/>
        <c:crosses val="autoZero"/>
        <c:auto val="1"/>
        <c:lblAlgn val="ctr"/>
        <c:lblOffset val="100"/>
        <c:noMultiLvlLbl val="0"/>
      </c:catAx>
      <c:valAx>
        <c:axId val="79190656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_-* #,##0.0_р_._-;\-* #,##0.0_р_._-;_-* &quot;-&quot;?_р_._-;_-@_-" sourceLinked="1"/>
        <c:majorTickMark val="out"/>
        <c:minorTickMark val="none"/>
        <c:tickLblPos val="nextTo"/>
        <c:crossAx val="78325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EF41-6181-4FC5-95CA-19C579354285}" type="datetimeFigureOut">
              <a:rPr lang="ru-RU" smtClean="0"/>
              <a:t>22.07.2015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7BC08-AC28-47BA-B330-2211D2D5D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672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B05CD-5AC1-4D65-9EBF-AC34C557961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806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7BC08-AC28-47BA-B330-2211D2D5D1E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22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5361-6679-4BE9-8290-D31A3EE5687F}" type="datetimeFigureOut">
              <a:rPr lang="ru-RU" smtClean="0"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98F3-C585-4D90-90B7-4EDEC447C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35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5361-6679-4BE9-8290-D31A3EE5687F}" type="datetimeFigureOut">
              <a:rPr lang="ru-RU" smtClean="0"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98F3-C585-4D90-90B7-4EDEC447C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00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5361-6679-4BE9-8290-D31A3EE5687F}" type="datetimeFigureOut">
              <a:rPr lang="ru-RU" smtClean="0"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98F3-C585-4D90-90B7-4EDEC447C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09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5361-6679-4BE9-8290-D31A3EE5687F}" type="datetimeFigureOut">
              <a:rPr lang="ru-RU" smtClean="0"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98F3-C585-4D90-90B7-4EDEC447C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5361-6679-4BE9-8290-D31A3EE5687F}" type="datetimeFigureOut">
              <a:rPr lang="ru-RU" smtClean="0"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98F3-C585-4D90-90B7-4EDEC447C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47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5361-6679-4BE9-8290-D31A3EE5687F}" type="datetimeFigureOut">
              <a:rPr lang="ru-RU" smtClean="0"/>
              <a:t>22.07.2015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98F3-C585-4D90-90B7-4EDEC447C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99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5361-6679-4BE9-8290-D31A3EE5687F}" type="datetimeFigureOut">
              <a:rPr lang="ru-RU" smtClean="0"/>
              <a:t>22.07.2015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98F3-C585-4D90-90B7-4EDEC447C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03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5361-6679-4BE9-8290-D31A3EE5687F}" type="datetimeFigureOut">
              <a:rPr lang="ru-RU" smtClean="0"/>
              <a:t>22.07.2015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98F3-C585-4D90-90B7-4EDEC447C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2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5361-6679-4BE9-8290-D31A3EE5687F}" type="datetimeFigureOut">
              <a:rPr lang="ru-RU" smtClean="0"/>
              <a:t>22.07.2015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98F3-C585-4D90-90B7-4EDEC447C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99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5361-6679-4BE9-8290-D31A3EE5687F}" type="datetimeFigureOut">
              <a:rPr lang="ru-RU" smtClean="0"/>
              <a:t>22.07.2015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98F3-C585-4D90-90B7-4EDEC447C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70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5361-6679-4BE9-8290-D31A3EE5687F}" type="datetimeFigureOut">
              <a:rPr lang="ru-RU" smtClean="0"/>
              <a:t>22.07.2015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98F3-C585-4D90-90B7-4EDEC447C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22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F5361-6679-4BE9-8290-D31A3EE5687F}" type="datetimeFigureOut">
              <a:rPr lang="ru-RU" smtClean="0"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898F3-C585-4D90-90B7-4EDEC447C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8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base.garant.ru/70351168/#block_100000" TargetMode="External"/><Relationship Id="rId3" Type="http://schemas.openxmlformats.org/officeDocument/2006/relationships/hyperlink" Target="http://base.garant.ru/70351168/#block_10000" TargetMode="External"/><Relationship Id="rId7" Type="http://schemas.openxmlformats.org/officeDocument/2006/relationships/hyperlink" Target="http://base.garant.ru/70351168/#block_90000" TargetMode="External"/><Relationship Id="rId2" Type="http://schemas.openxmlformats.org/officeDocument/2006/relationships/hyperlink" Target="http://base.garant.ru/70351168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base.garant.ru/70351168/#block_80000" TargetMode="External"/><Relationship Id="rId5" Type="http://schemas.openxmlformats.org/officeDocument/2006/relationships/hyperlink" Target="http://base.garant.ru/70351168/#block_50000" TargetMode="External"/><Relationship Id="rId10" Type="http://schemas.openxmlformats.org/officeDocument/2006/relationships/hyperlink" Target="http://base.garant.ru/70351168/#block_120000" TargetMode="External"/><Relationship Id="rId4" Type="http://schemas.openxmlformats.org/officeDocument/2006/relationships/hyperlink" Target="http://base.garant.ru/70351168/#block_40000" TargetMode="External"/><Relationship Id="rId9" Type="http://schemas.openxmlformats.org/officeDocument/2006/relationships/hyperlink" Target="http://base.garant.ru/70351168/#block_110000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economy.ru/nomer21_200606/ec10_t.html#a6" TargetMode="External"/><Relationship Id="rId2" Type="http://schemas.openxmlformats.org/officeDocument/2006/relationships/hyperlink" Target="http://www.ruseconomy.ru/nomer21_200606/ec10_t.html#a5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ОИСК ИНВЕСТОРА\Дл презентации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35" y="311286"/>
            <a:ext cx="8281891" cy="626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6671" y="295684"/>
            <a:ext cx="8349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Будущее Дальнего Востока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3587" y="2997999"/>
            <a:ext cx="7921851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комплексов по хранению переработке и реализации сельскохозяйственной продукции на встречных потоках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731" y="3708137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Комплексы развития районов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1772816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БИЗНЕС -ПЛАН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5570076"/>
            <a:ext cx="3061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Находка  2015</a:t>
            </a:r>
            <a:endParaRPr lang="ru-RU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5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Масла растительные нерафинированные 	* 	2.6р 	</a:t>
            </a:r>
          </a:p>
          <a:p>
            <a:r>
              <a:rPr lang="ru-RU" sz="1200" dirty="0"/>
              <a:t>Масла и жиры рафинированные 	* 	2.5р 	</a:t>
            </a:r>
          </a:p>
          <a:p>
            <a:r>
              <a:rPr lang="ru-RU" sz="1200" dirty="0"/>
              <a:t>Жмых и остатки твердые прочие растительных </a:t>
            </a:r>
          </a:p>
          <a:p>
            <a:r>
              <a:rPr lang="ru-RU" sz="1200" dirty="0"/>
              <a:t>жиров или масел 	* 	1.8р 	</a:t>
            </a:r>
          </a:p>
          <a:p>
            <a:r>
              <a:rPr lang="ru-RU" sz="1200" dirty="0"/>
              <a:t>Продукция маргариновая 	- 	- 	</a:t>
            </a:r>
          </a:p>
          <a:p>
            <a:r>
              <a:rPr lang="ru-RU" sz="1200" b="1" dirty="0"/>
              <a:t>Производство молочных продуктов </a:t>
            </a:r>
            <a:r>
              <a:rPr lang="ru-RU" sz="1200" dirty="0"/>
              <a:t>	</a:t>
            </a:r>
            <a:r>
              <a:rPr lang="ru-RU" sz="1200" b="1" dirty="0"/>
              <a:t>116.1 </a:t>
            </a:r>
            <a:r>
              <a:rPr lang="ru-RU" sz="1200" dirty="0"/>
              <a:t>	</a:t>
            </a:r>
          </a:p>
          <a:p>
            <a:r>
              <a:rPr lang="ru-RU" sz="1200" dirty="0"/>
              <a:t>Цельномолочная продукция (в пересчете на молоко) 	5316.0 	108.2 	</a:t>
            </a:r>
          </a:p>
          <a:p>
            <a:r>
              <a:rPr lang="ru-RU" sz="1200" dirty="0"/>
              <a:t>Масло сливочное 	38.4 	81.3 	</a:t>
            </a:r>
          </a:p>
          <a:p>
            <a:r>
              <a:rPr lang="ru-RU" sz="1200" dirty="0"/>
              <a:t>Сыр и творог 	240.9 	120.0 	</a:t>
            </a:r>
          </a:p>
          <a:p>
            <a:r>
              <a:rPr lang="ru-RU" sz="1200" dirty="0"/>
              <a:t>Йогурт и прочие виды молока или сливок, </a:t>
            </a:r>
          </a:p>
          <a:p>
            <a:r>
              <a:rPr lang="ru-RU" sz="1200" dirty="0"/>
              <a:t>ферментированных или сквашенных 	1601.7 	107.4 	</a:t>
            </a:r>
          </a:p>
          <a:p>
            <a:r>
              <a:rPr lang="ru-RU" sz="1200" dirty="0"/>
              <a:t>Мороженое 	* 	141.8 </a:t>
            </a:r>
          </a:p>
        </p:txBody>
      </p:sp>
    </p:spTree>
    <p:extLst>
      <p:ext uri="{BB962C8B-B14F-4D97-AF65-F5344CB8AC3E}">
        <p14:creationId xmlns:p14="http://schemas.microsoft.com/office/powerpoint/2010/main" val="155471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83529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 smtClean="0"/>
          </a:p>
          <a:p>
            <a:pPr algn="ctr"/>
            <a:r>
              <a:rPr lang="ru-RU" sz="1400" b="1" dirty="0" smtClean="0"/>
              <a:t>Цели и задачи</a:t>
            </a:r>
            <a:endParaRPr lang="ru-RU" sz="1200" b="1" dirty="0" smtClean="0"/>
          </a:p>
          <a:p>
            <a:r>
              <a:rPr lang="ru-RU" sz="1200" dirty="0"/>
              <a:t>1. Обеспечение </a:t>
            </a:r>
            <a:r>
              <a:rPr lang="ru-RU" sz="1200" dirty="0" smtClean="0"/>
              <a:t>продовольственной безопасности </a:t>
            </a:r>
            <a:r>
              <a:rPr lang="ru-RU" sz="1200" dirty="0"/>
              <a:t>Приморского края в </a:t>
            </a:r>
            <a:r>
              <a:rPr lang="ru-RU" sz="1200" dirty="0" smtClean="0"/>
              <a:t>параметрах, заданных </a:t>
            </a:r>
            <a:r>
              <a:rPr lang="ru-RU" sz="1200" dirty="0"/>
              <a:t>Доктриной </a:t>
            </a:r>
            <a:r>
              <a:rPr lang="ru-RU" sz="1200" dirty="0" smtClean="0"/>
              <a:t>продовольственной безопасности </a:t>
            </a:r>
            <a:r>
              <a:rPr lang="ru-RU" sz="1200" dirty="0"/>
              <a:t>Российской Федерации;</a:t>
            </a:r>
          </a:p>
          <a:p>
            <a:r>
              <a:rPr lang="ru-RU" sz="1200" dirty="0"/>
              <a:t>2. Обеспечение жителей Приморского </a:t>
            </a:r>
            <a:r>
              <a:rPr lang="ru-RU" sz="1200" dirty="0" smtClean="0"/>
              <a:t>края качественной</a:t>
            </a:r>
            <a:r>
              <a:rPr lang="ru-RU" sz="1200" dirty="0"/>
              <a:t>, экологически </a:t>
            </a:r>
            <a:r>
              <a:rPr lang="ru-RU" sz="1200" dirty="0" smtClean="0"/>
              <a:t>безопасной сельскохозяйственной </a:t>
            </a:r>
            <a:r>
              <a:rPr lang="ru-RU" sz="1200" dirty="0"/>
              <a:t>продукцией;</a:t>
            </a:r>
          </a:p>
          <a:p>
            <a:r>
              <a:rPr lang="ru-RU" sz="1200" dirty="0"/>
              <a:t>3. Повышение </a:t>
            </a:r>
            <a:r>
              <a:rPr lang="ru-RU" sz="1200" dirty="0" smtClean="0"/>
              <a:t>конкурентоспособности приморской </a:t>
            </a:r>
            <a:r>
              <a:rPr lang="ru-RU" sz="1200" dirty="0"/>
              <a:t>сельскохозяйственной и </a:t>
            </a:r>
            <a:r>
              <a:rPr lang="ru-RU" sz="1200" dirty="0" smtClean="0"/>
              <a:t>пищевой продукции </a:t>
            </a:r>
            <a:r>
              <a:rPr lang="ru-RU" sz="1200" dirty="0"/>
              <a:t>на внутреннем и внешнем рынках </a:t>
            </a:r>
            <a:r>
              <a:rPr lang="ru-RU" sz="1200" dirty="0" smtClean="0"/>
              <a:t>в рамках </a:t>
            </a:r>
            <a:r>
              <a:rPr lang="ru-RU" sz="1200" dirty="0"/>
              <a:t>вступления России во </a:t>
            </a:r>
            <a:r>
              <a:rPr lang="ru-RU" sz="1200" dirty="0" smtClean="0"/>
              <a:t>Всемирную торговую </a:t>
            </a:r>
            <a:r>
              <a:rPr lang="ru-RU" sz="1200" dirty="0"/>
              <a:t>организацию и </a:t>
            </a:r>
            <a:r>
              <a:rPr lang="ru-RU" sz="1200" dirty="0" smtClean="0"/>
              <a:t>повышение финансовой </a:t>
            </a:r>
            <a:r>
              <a:rPr lang="ru-RU" sz="1200" dirty="0"/>
              <a:t>устойчивости</a:t>
            </a:r>
          </a:p>
          <a:p>
            <a:r>
              <a:rPr lang="ru-RU" sz="1200" dirty="0"/>
              <a:t>сельскохозяйственных </a:t>
            </a:r>
            <a:r>
              <a:rPr lang="ru-RU" sz="1200" dirty="0" smtClean="0"/>
              <a:t>товаропроизводителей и </a:t>
            </a:r>
            <a:r>
              <a:rPr lang="ru-RU" sz="1200" dirty="0"/>
              <a:t>перерабатывающих </a:t>
            </a:r>
            <a:r>
              <a:rPr lang="ru-RU" sz="1200" dirty="0" smtClean="0"/>
              <a:t>предприятий Приморского </a:t>
            </a:r>
            <a:r>
              <a:rPr lang="ru-RU" sz="1200" dirty="0"/>
              <a:t>края;</a:t>
            </a:r>
          </a:p>
          <a:p>
            <a:r>
              <a:rPr lang="ru-RU" sz="1200" dirty="0"/>
              <a:t>4. Устойчивое развитие сельских территорий </a:t>
            </a:r>
            <a:r>
              <a:rPr lang="ru-RU" sz="1200" dirty="0" smtClean="0"/>
              <a:t>и повышение </a:t>
            </a:r>
            <a:r>
              <a:rPr lang="ru-RU" sz="1200" dirty="0"/>
              <a:t>качества жизни на селе</a:t>
            </a:r>
            <a:endParaRPr lang="ru-RU" sz="1200" b="1" dirty="0" smtClean="0"/>
          </a:p>
          <a:p>
            <a:r>
              <a:rPr lang="ru-RU" sz="1200" b="1" dirty="0" smtClean="0"/>
              <a:t>Главная </a:t>
            </a:r>
            <a:r>
              <a:rPr lang="ru-RU" sz="1200" b="1" dirty="0"/>
              <a:t>задача комплексов  на начальной стадии сформировать логистическую схему развития районов, организовать социально активных производителей сельскохозяйственной продукции частных, фермерских, крестьянских хозяйств на долгосрочной договорной основе. </a:t>
            </a:r>
            <a:endParaRPr lang="ru-RU" sz="1200" dirty="0"/>
          </a:p>
          <a:p>
            <a:r>
              <a:rPr lang="ru-RU" sz="1200" b="1" dirty="0"/>
              <a:t>Комплексы должны стать основным пунктом приемки выращенной вокруг с/х продукции. Это не только, например овощи, но и живность (баранину, свинину, говядину, птицу и пр.)</a:t>
            </a:r>
            <a:endParaRPr lang="ru-RU" sz="1200" dirty="0"/>
          </a:p>
          <a:p>
            <a:r>
              <a:rPr lang="ru-RU" sz="1200" dirty="0"/>
              <a:t> Схема развития комплексов такая. </a:t>
            </a:r>
            <a:r>
              <a:rPr lang="ru-RU" sz="1200" b="1" dirty="0"/>
              <a:t>Районные – субъектные – региональные – международные. </a:t>
            </a:r>
            <a:endParaRPr lang="ru-RU" sz="1200" b="1" dirty="0" smtClean="0"/>
          </a:p>
          <a:p>
            <a:r>
              <a:rPr lang="ru-RU" sz="1200" dirty="0" smtClean="0"/>
              <a:t>Посредством перемещения продукции и продуктов ее глубокой переработки между комплексами на юге и севере региона, обеспечить население  полноценными продуктами питания в любом населенном пункте. Овощи-фрукты-мясо-рыба-молочными продуктами.  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234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7849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400" dirty="0" smtClean="0"/>
              <a:t>Сущность </a:t>
            </a:r>
            <a:r>
              <a:rPr lang="ru-RU" sz="1400" dirty="0"/>
              <a:t>проекта: Здание круглое в плане три уровня. Имеется эскизный проект.</a:t>
            </a:r>
            <a:br>
              <a:rPr lang="ru-RU" sz="1400" dirty="0"/>
            </a:br>
            <a:r>
              <a:rPr lang="ru-RU" sz="1400" dirty="0"/>
              <a:t>Здание </a:t>
            </a:r>
            <a:r>
              <a:rPr lang="ru-RU" sz="1400" dirty="0" err="1"/>
              <a:t>энерго</a:t>
            </a:r>
            <a:r>
              <a:rPr lang="ru-RU" sz="1400" dirty="0"/>
              <a:t> эффективное не требует подключения к централизованным сетям отопления и горячего водоснабжения, и сжигания углеводородов. Соответственно эксплуатационные затраты минимальные.</a:t>
            </a:r>
            <a:br>
              <a:rPr lang="ru-RU" sz="1400" dirty="0"/>
            </a:br>
            <a:r>
              <a:rPr lang="ru-RU" sz="1400" dirty="0"/>
              <a:t>Набор малых технологий по переработке сельскохозяйственной продукции (мясо – рыба – овощи – фрукты) дает возможность производить глубокую переработку исходного сырья от производителя, увеличивать ассортимент, уменьшать непроизводственные потери.</a:t>
            </a:r>
            <a:br>
              <a:rPr lang="ru-RU" sz="1400" dirty="0"/>
            </a:br>
            <a:r>
              <a:rPr lang="ru-RU" sz="1400" dirty="0"/>
              <a:t>Наличие крытых рынков в этом же здании исключают схемы перепродажи продукции, что соответственно увеличивают доходы от реализации.</a:t>
            </a:r>
            <a:br>
              <a:rPr lang="ru-RU" sz="1400" dirty="0"/>
            </a:br>
            <a:r>
              <a:rPr lang="ru-RU" sz="1400" dirty="0"/>
              <a:t>Логистическая схема перераспределения излишков сельскохозяйственной продукции одного района с комплексами другого района с помощью автономных контейнеров рефрижераторов на всяких видах транспорта исключают «холостые» пробеги контейнеров, что тоже сказывается на цене реализации.</a:t>
            </a:r>
            <a:br>
              <a:rPr lang="ru-RU" sz="1400" dirty="0"/>
            </a:br>
            <a:r>
              <a:rPr lang="ru-RU" sz="1400" dirty="0"/>
              <a:t>Перераспределение излишков, а соответственно дешёвых закупочных цен между такими районами, где таких продуктов нет, дает возможность тоже извлекать дополнительную прибыль после реализации. Например, виноград Крыма на оленину Камчатки.</a:t>
            </a:r>
            <a:br>
              <a:rPr lang="ru-RU" sz="1400" dirty="0"/>
            </a:br>
            <a:r>
              <a:rPr lang="ru-RU" sz="1400" dirty="0"/>
              <a:t>В районах размещения комплексов возникают устойчивые качественные поставки широкого ассортимента сельскохозяйственных продуктов выращенных производителями всей России от Юга до Севера, от Востока до Запада.</a:t>
            </a:r>
            <a:br>
              <a:rPr lang="ru-RU" sz="1400" dirty="0"/>
            </a:br>
            <a:r>
              <a:rPr lang="ru-RU" sz="1400" dirty="0"/>
              <a:t>Комплексы становятся гарантами покупателями для производителей на долгосрочной основе, что дает им уверенность в стабильности и развитии.</a:t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595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6" y="49763"/>
            <a:ext cx="8759316" cy="6259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110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4" y="116632"/>
            <a:ext cx="9034491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56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552" y="260648"/>
            <a:ext cx="5672808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85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891" y="278686"/>
            <a:ext cx="7722589" cy="637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40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30" y="368074"/>
            <a:ext cx="8690950" cy="6157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79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80" y="404664"/>
            <a:ext cx="8874498" cy="633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409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048" y="0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Дальний Восток это особенная территория и подходы к ее развитию  должны быть очень взвешенные.</a:t>
            </a:r>
          </a:p>
          <a:p>
            <a:r>
              <a:rPr lang="ru-RU" sz="1200" dirty="0"/>
              <a:t>В состав Дальнего Востока и Байкальского региона (далее - макрорегион) включены 12 субъектов Российской Федерации: Республика Саха (Якутия), Приморский край, Хабаровский край, Амурская область, Камчатский край, Магаданская область, Сахалинская область, Еврейская автономная область, Чукотский автономный округ, входящие в состав Дальневосточного федерального округа, и Республика Бурятия, Забайкальский край, Иркутская область, входящие в состав Сибирского федерального округа. Суммарная площадь макрорегиона составляет 7,789 млн. кв. м (45,5 процента от территории России), население по состоянию на 1 января 2012 г. - 10761 тыс. человек (7,5 процента от населения России), или 1.38 человека на 1 квадратный километр.. На Дальнем Востоке и в Байкальском регионе сосредоточено около 19 млрд. т. ресурсов и более 3 млрд. т. запасов (доказанных и вероятных) нефти и конденсата, свыше 60 трлн. куб. м. ресурсов и почти 9,5 трлн. куб. м. запасов газа, около 100 млрд. т. запасов угля, свыше 31 млн. т. меди, почти 2 млн. т. олова, более 6,5 тыс. т. золота, свыше 500 тыс. т. природного урана</a:t>
            </a:r>
            <a:r>
              <a:rPr lang="ru-RU" sz="1200" dirty="0" smtClean="0"/>
              <a:t>.</a:t>
            </a:r>
            <a:r>
              <a:rPr lang="ru-RU" sz="1200" dirty="0"/>
              <a:t> </a:t>
            </a:r>
          </a:p>
          <a:p>
            <a:r>
              <a:rPr lang="ru-RU" sz="1200" dirty="0" smtClean="0"/>
              <a:t>Этот </a:t>
            </a:r>
            <a:r>
              <a:rPr lang="ru-RU" sz="1200" dirty="0"/>
              <a:t>проект  для обеспечения конкурентоспособности и востребованности должен основываться на самых передовых технологиях мира, быть сквозным,  т.е. исключить перепродажу товаров (сырья, оборудования и пр.) и услуг внутри проекта, этим самим искусственно не будет завышаться цена конечного продукта.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7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188640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РЕЗЮМЕ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527195"/>
            <a:ext cx="842493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1200" b="1" dirty="0" smtClean="0"/>
              <a:t>Предлагается инвестиционный проект – «Комплексы </a:t>
            </a:r>
            <a:r>
              <a:rPr lang="ru-RU" sz="1200" b="1" dirty="0"/>
              <a:t>по хранению, переработке и реализации сельскохозяйственной продукции на встречных потоках. В социальном плане: «Комплексы развития районов»</a:t>
            </a:r>
          </a:p>
          <a:p>
            <a:r>
              <a:rPr lang="ru-RU" sz="1200" dirty="0" smtClean="0"/>
              <a:t>Проект</a:t>
            </a:r>
            <a:r>
              <a:rPr lang="ru-RU" sz="1200" dirty="0"/>
              <a:t>, востребованный как потребителями, так и производителями сельскохозяйственной </a:t>
            </a:r>
            <a:r>
              <a:rPr lang="ru-RU" sz="1200" dirty="0" smtClean="0"/>
              <a:t>продукции в Приморском крае, Дальневосточном федеральном округе и </a:t>
            </a:r>
            <a:r>
              <a:rPr lang="ru-RU" sz="1200" dirty="0"/>
              <a:t>по всей России. </a:t>
            </a:r>
            <a:r>
              <a:rPr lang="ru-RU" sz="1200" dirty="0" smtClean="0"/>
              <a:t>Сущность проекта: это </a:t>
            </a:r>
            <a:r>
              <a:rPr lang="ru-RU" sz="1200" dirty="0"/>
              <a:t>многофункциональная организация, созданная в качестве оптово-логистической платформы для обеспечения доступа малых форм хозяйствования к системе маркетинга, хранения, переработки и реализации </a:t>
            </a:r>
            <a:r>
              <a:rPr lang="ru-RU" sz="1200" dirty="0" smtClean="0"/>
              <a:t>сельхозпродукции</a:t>
            </a:r>
            <a:r>
              <a:rPr lang="ru-RU" sz="1200" dirty="0"/>
              <a:t> </a:t>
            </a:r>
            <a:r>
              <a:rPr lang="ru-RU" sz="1200" dirty="0" smtClean="0"/>
              <a:t> </a:t>
            </a:r>
            <a:r>
              <a:rPr lang="ru-RU" sz="1200" dirty="0"/>
              <a:t>конечными потребителями с целью формирования справедливой рыночной цены на сельхозпродукцию, повышения доходов </a:t>
            </a:r>
            <a:r>
              <a:rPr lang="ru-RU" sz="1200" dirty="0" smtClean="0"/>
              <a:t>сельхоз товаропроизводителей</a:t>
            </a:r>
            <a:r>
              <a:rPr lang="ru-RU" sz="1200" dirty="0"/>
              <a:t>, улучшения снабжения населения </a:t>
            </a:r>
            <a:r>
              <a:rPr lang="ru-RU" sz="1200" dirty="0" smtClean="0"/>
              <a:t> высококачественными  дешёвыми экологически чистыми продуктами питания. Эти продукты могут стать востребованы как за рубежом так и на внутреннем рынке.  Благодаря мобильности хранения и перераспределения с помощью автономных контейнеров рефрижераторов все регионы на взаимовыгодных условиях смогут пополнить  ассортимент  продуктов на столах потребителей  всей страны.</a:t>
            </a:r>
          </a:p>
          <a:p>
            <a:r>
              <a:rPr lang="ru-RU" sz="1200" b="1" dirty="0" smtClean="0"/>
              <a:t>Реализация данного проект охватывает задачи государственной программы </a:t>
            </a:r>
            <a:r>
              <a:rPr lang="ru-RU" sz="1200" b="1" dirty="0"/>
              <a:t>Российской Федерации</a:t>
            </a:r>
            <a:br>
              <a:rPr lang="ru-RU" sz="1200" b="1" dirty="0"/>
            </a:br>
            <a:r>
              <a:rPr lang="ru-RU" sz="1200" b="1" dirty="0"/>
              <a:t>"Социально-экономическое развитие Дальнего Востока и Байкальского региона"</a:t>
            </a:r>
            <a:br>
              <a:rPr lang="ru-RU" sz="1200" b="1" dirty="0"/>
            </a:br>
            <a:r>
              <a:rPr lang="ru-RU" sz="1200" b="1" dirty="0"/>
              <a:t>(утв. </a:t>
            </a:r>
            <a:r>
              <a:rPr lang="ru-RU" sz="1200" b="1" u="sng" dirty="0">
                <a:hlinkClick r:id="rId2"/>
              </a:rPr>
              <a:t>распоряжением</a:t>
            </a:r>
            <a:r>
              <a:rPr lang="ru-RU" sz="1200" b="1" dirty="0"/>
              <a:t> Правительства РФ от 29 марта 2013 г. N 466-р</a:t>
            </a:r>
            <a:r>
              <a:rPr lang="ru-RU" sz="1200" b="1" dirty="0" smtClean="0"/>
              <a:t>) в следующих подпрограммах:</a:t>
            </a:r>
            <a:r>
              <a:rPr lang="ru-RU" sz="1200" dirty="0"/>
              <a:t> </a:t>
            </a:r>
          </a:p>
          <a:p>
            <a:r>
              <a:rPr lang="ru-RU" sz="1200" u="sng" dirty="0">
                <a:hlinkClick r:id="rId3"/>
              </a:rPr>
              <a:t>Подпрограмма 1</a:t>
            </a:r>
            <a:r>
              <a:rPr lang="ru-RU" sz="1200" dirty="0"/>
              <a:t> "Повышение эффективности экономики Дальнего Востока и Байкальского региона";</a:t>
            </a:r>
          </a:p>
          <a:p>
            <a:r>
              <a:rPr lang="ru-RU" sz="1200" u="sng" dirty="0">
                <a:hlinkClick r:id="rId4"/>
              </a:rPr>
              <a:t>подпрограмма 4</a:t>
            </a:r>
            <a:r>
              <a:rPr lang="ru-RU" sz="1200" dirty="0"/>
              <a:t> "Развитие рыбопромышленного комплекса Дальнего Востока и Байкальского региона";</a:t>
            </a:r>
          </a:p>
          <a:p>
            <a:r>
              <a:rPr lang="ru-RU" sz="1200" u="sng" dirty="0">
                <a:hlinkClick r:id="rId5"/>
              </a:rPr>
              <a:t>подпрограмма 5</a:t>
            </a:r>
            <a:r>
              <a:rPr lang="ru-RU" sz="1200" dirty="0"/>
              <a:t> "</a:t>
            </a:r>
            <a:r>
              <a:rPr lang="ru-RU" sz="1200" dirty="0" smtClean="0"/>
              <a:t>Развитие агропромышленного </a:t>
            </a:r>
            <a:r>
              <a:rPr lang="ru-RU" sz="1200" dirty="0"/>
              <a:t>комплекса Дальнего Востока и Байкальского региона";</a:t>
            </a:r>
          </a:p>
          <a:p>
            <a:r>
              <a:rPr lang="ru-RU" sz="1200" u="sng" dirty="0">
                <a:hlinkClick r:id="rId6"/>
              </a:rPr>
              <a:t>подпрограмма 8</a:t>
            </a:r>
            <a:r>
              <a:rPr lang="ru-RU" sz="1200" dirty="0"/>
              <a:t> "Создание условий для комфортного проживания населения на территории Дальнего Востока и Байкальского региона";</a:t>
            </a:r>
          </a:p>
          <a:p>
            <a:r>
              <a:rPr lang="ru-RU" sz="1200" u="sng" dirty="0">
                <a:hlinkClick r:id="rId7"/>
              </a:rPr>
              <a:t>подпрограмма 9</a:t>
            </a:r>
            <a:r>
              <a:rPr lang="ru-RU" sz="1200" dirty="0"/>
              <a:t> "Обеспечение экологической безопасности и охрана окружающей среды Дальнего Востока и Байкальского региона";</a:t>
            </a:r>
          </a:p>
          <a:p>
            <a:r>
              <a:rPr lang="ru-RU" sz="1200" u="sng" dirty="0">
                <a:hlinkClick r:id="rId8"/>
              </a:rPr>
              <a:t>подпрограмма 10</a:t>
            </a:r>
            <a:r>
              <a:rPr lang="ru-RU" sz="1200" dirty="0"/>
              <a:t> "Научное и кадровое обеспечение реализации государственной программы "Социально-экономическое развитие Дальнего Востока и Байкальского региона";</a:t>
            </a:r>
          </a:p>
          <a:p>
            <a:r>
              <a:rPr lang="ru-RU" sz="1200" u="sng" dirty="0">
                <a:hlinkClick r:id="rId9"/>
              </a:rPr>
              <a:t>подпрограмма 11</a:t>
            </a:r>
            <a:r>
              <a:rPr lang="ru-RU" sz="1200" dirty="0"/>
              <a:t> "Развитие туризма на Дальнем Востоке и в Байкальском регионе";</a:t>
            </a:r>
          </a:p>
          <a:p>
            <a:r>
              <a:rPr lang="ru-RU" sz="1200" u="sng" dirty="0">
                <a:hlinkClick r:id="rId10"/>
              </a:rPr>
              <a:t>подпрограмма 12</a:t>
            </a:r>
            <a:r>
              <a:rPr lang="ru-RU" sz="1200" dirty="0"/>
              <a:t> "Обеспечение реализации государственной программы "Социально-экономическое развитие Дальнего Востока и Байкальского </a:t>
            </a:r>
            <a:r>
              <a:rPr lang="ru-RU" sz="1200" dirty="0" smtClean="0"/>
              <a:t>региона«</a:t>
            </a:r>
          </a:p>
          <a:p>
            <a:r>
              <a:rPr lang="ru-RU" sz="1200" dirty="0" smtClean="0"/>
              <a:t>«Комплексы..»   </a:t>
            </a:r>
            <a:r>
              <a:rPr lang="ru-RU" sz="1200" dirty="0"/>
              <a:t>Это в конечной стадии  </a:t>
            </a:r>
            <a:r>
              <a:rPr lang="ru-RU" sz="1200" dirty="0" smtClean="0"/>
              <a:t>огромный</a:t>
            </a:r>
            <a:r>
              <a:rPr lang="ru-RU" sz="1200" b="1" dirty="0" smtClean="0"/>
              <a:t>  </a:t>
            </a:r>
            <a:r>
              <a:rPr lang="ru-RU" sz="1200" b="1" dirty="0"/>
              <a:t>системный проект.</a:t>
            </a:r>
            <a:r>
              <a:rPr lang="ru-RU" sz="1200" dirty="0"/>
              <a:t> </a:t>
            </a:r>
            <a:r>
              <a:rPr lang="ru-RU" sz="1200" b="1" dirty="0"/>
              <a:t>Меняющий подход к сегодняшнему финансированию мелкого и среднего сельского производителя в России, не через банки и дотации </a:t>
            </a:r>
            <a:r>
              <a:rPr lang="ru-RU" sz="1200" b="1" dirty="0" smtClean="0"/>
              <a:t>, </a:t>
            </a:r>
            <a:r>
              <a:rPr lang="ru-RU" sz="1200" b="1" dirty="0"/>
              <a:t>а через закупочные цены на долгосрочной договорной</a:t>
            </a:r>
            <a:r>
              <a:rPr lang="ru-RU" sz="1200" dirty="0"/>
              <a:t> </a:t>
            </a:r>
            <a:r>
              <a:rPr lang="ru-RU" sz="1200" b="1" dirty="0"/>
              <a:t>основе.</a:t>
            </a:r>
            <a:r>
              <a:rPr lang="ru-RU" sz="1200" dirty="0"/>
              <a:t> Это, в конечном счете, система со своими комплексами, землями, ведомственным жильем для лучших специалистов, это компактные высоко технологичные  хозяйства, новейшие малые технологии переработки всего спектра сельскохозяйственной продукции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Этот проект может стать  дополнением к реализуемой программе сети ОРЦ (оптово-распределительных центров), как дополнение к перераспределению уникальной продукции Севера и Дальнего Востока.</a:t>
            </a:r>
          </a:p>
          <a:p>
            <a:endParaRPr lang="ru-RU" sz="1200" dirty="0"/>
          </a:p>
          <a:p>
            <a:endParaRPr lang="ru-RU" sz="1200" dirty="0" smtClean="0"/>
          </a:p>
          <a:p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21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08" y="548680"/>
            <a:ext cx="8856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Сельское хозяйство сегодня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В сельской местности проживают 38,8 млн. человек, или 27% жителей России. Постоянно занято в сельскохозяйственном производстве около 8 млн. человек. Доля валовой продукции сельского хозяйства в ВВП страны в 2005 г. составила 5,02%.</a:t>
            </a:r>
          </a:p>
          <a:p>
            <a:r>
              <a:rPr lang="ru-RU" sz="1200" dirty="0"/>
              <a:t>В отрасли 27 тыс. сельхозпредприятий, 16 млн. личных подсобных хозяйств и 261 тыс. крестьянских (фермерских) хозяйств. Сельскохозяйственную продукцию перерабатывают 4 700 крупных и средних предприятий пищевой и перерабатывающей промышленности.</a:t>
            </a:r>
          </a:p>
          <a:p>
            <a:r>
              <a:rPr lang="ru-RU" sz="1200" dirty="0"/>
              <a:t>В </a:t>
            </a:r>
            <a:r>
              <a:rPr lang="ru-RU" sz="1200" dirty="0" err="1"/>
              <a:t>рыбохозяйственном</a:t>
            </a:r>
            <a:r>
              <a:rPr lang="ru-RU" sz="1200" dirty="0"/>
              <a:t> комплексе России насчитывается 5,5 тыс. организаций, из них около 80% заняты добычей и обработкой водных биологических ресурсов. На начало 2006 г. численность промысловых судов составляла 2,84 тыс. ед. В 2005 г. организациями </a:t>
            </a:r>
            <a:r>
              <a:rPr lang="ru-RU" sz="1200" dirty="0" err="1"/>
              <a:t>рыбохозяйственного</a:t>
            </a:r>
            <a:r>
              <a:rPr lang="ru-RU" sz="1200" dirty="0"/>
              <a:t> комплекса было выловлено 3,18 млн. т рыбы и морепродуктов, что выше улова 2004 г. на 9,1%.</a:t>
            </a:r>
          </a:p>
          <a:p>
            <a:r>
              <a:rPr lang="ru-RU" sz="1200" dirty="0"/>
              <a:t>Аграрный сектор играет ключевую роль в жизнеобеспечении населения страны. Доля продовольственных товаров в общем объеме розничного товарооборота в 2005 г. составила 46%, или 3,193 трлн. руб. в абсолютном выражении</a:t>
            </a:r>
            <a:r>
              <a:rPr lang="ru-RU" sz="1200" dirty="0" smtClean="0"/>
              <a:t>.</a:t>
            </a:r>
          </a:p>
          <a:p>
            <a:r>
              <a:rPr lang="ru-RU" sz="1200" b="1" dirty="0"/>
              <a:t>Ресурсный потенциал отрасли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По прогнозам ученых, рост численности населения в мире, а следовательно, и спроса на продовольствие, в предстоящие годы продолжится. К 2015 г. в мире будет жить порядка 7,1 млрд. человек (на 15% больше, чем в настоящее время). При этом основной прирост населения предполагается в близко расположенных к России азиатских странах.</a:t>
            </a:r>
          </a:p>
          <a:p>
            <a:r>
              <a:rPr lang="ru-RU" sz="1200" dirty="0"/>
              <a:t>Кроме того, в мире объективно существуют ограничения прироста площадей продуктивных земель.</a:t>
            </a:r>
          </a:p>
          <a:p>
            <a:r>
              <a:rPr lang="ru-RU" sz="1200" dirty="0"/>
              <a:t>Во многих странах происходит потеря почвенного плодородия вследствие ветровой и водной эрозии, уплотнения земли из-за интенсивной механической обработки, заболачивания и засоления земель, что уже привело к выбытию из состава обрабатываемых земель 430 млн. га, а ежегодно из оборота выбывает около 10 млн. га.</a:t>
            </a:r>
          </a:p>
          <a:p>
            <a:r>
              <a:rPr lang="ru-RU" sz="1200" dirty="0"/>
              <a:t>По прогнозам, к 2050 г. процессы эрозии приведут к уменьшению почвенных ресурсов более чем на 30%.</a:t>
            </a:r>
          </a:p>
          <a:p>
            <a:r>
              <a:rPr lang="ru-RU" sz="1200" dirty="0"/>
              <a:t>Россия, обладая 9% общемировых пахотных земель, в этой ситуации может стать потенциальным поставщиком продовольственных ресурсов на мировой рынок.</a:t>
            </a:r>
          </a:p>
          <a:p>
            <a:r>
              <a:rPr lang="ru-RU" sz="1200" b="1" dirty="0"/>
              <a:t>Дополнительный потенциал российского сельского хозяйства может быть достигнут благодаря снижению затрат энергии и труда при производстве сельхозпродукции, которые сегодня в России в несколько раз выше, чем в развитых странах.</a:t>
            </a:r>
          </a:p>
          <a:p>
            <a:r>
              <a:rPr lang="ru-RU" sz="1200" dirty="0"/>
              <a:t>Так, в США каждый из 2,4 млн. работников, занятых прямыми </a:t>
            </a:r>
            <a:r>
              <a:rPr lang="ru-RU" sz="1200" dirty="0" err="1"/>
              <a:t>сельхозработами</a:t>
            </a:r>
            <a:r>
              <a:rPr lang="ru-RU" sz="1200" dirty="0"/>
              <a:t>, в год дает продукции почти на 70 тыс. долл., в России - на 4 тыс. В зерновой отрасли один работающий на машинном агрегате производит продукции на 50 тыс. долл., или 460 т, в России - на 6,5 тыс. долл., или 75 т.</a:t>
            </a:r>
          </a:p>
          <a:p>
            <a:r>
              <a:rPr lang="ru-RU" sz="1200" dirty="0"/>
              <a:t>Повышение эффективности и производительности может быть достигнуто путем увеличения урожайности, которая сейчас у нас составляет 18,5 ц/га, а в развитых странах - 50-60 ц/га. В животноводстве - схожая ситуация: средний надой на одну корову в России - 3300 кг, а в странах ЕС - 8000 кг.</a:t>
            </a:r>
          </a:p>
          <a:p>
            <a:r>
              <a:rPr lang="ru-RU" sz="1200" dirty="0"/>
              <a:t>По ресурсосберегающим технологиям в России обрабатывается 2% пашни, в то время как в Канаде - более 90%.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63451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8569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Факторы, ограничивающие развитие </a:t>
            </a:r>
            <a:br>
              <a:rPr lang="ru-RU" sz="1200" b="1" dirty="0"/>
            </a:br>
            <a:r>
              <a:rPr lang="ru-RU" sz="1200" b="1" dirty="0"/>
              <a:t>АПК на современном этапе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Надо признать, что агроклиматические условия нашей страны не являются оптимальными. Из десяти лет два года оказываются засушливыми, и мы собираем на 25-30% меньше зерна, чем в более или менее урожайные годы. Кроме того, в течение уже многих лет рост сельскохозяйственного производства сдерживается влиянием ряда экономических факторов.</a:t>
            </a:r>
          </a:p>
          <a:p>
            <a:r>
              <a:rPr lang="ru-RU" sz="1200" dirty="0"/>
              <a:t>В отрасли происходит усиление неэквивалентности в товарообмене сельского хозяйства с другими отраслями, что продолжается уже более 15 лет. Идет непрерывный опережающий рост цен на энергоносители и другие ресурсы, потребляемые сельскохозяйственными товаропроизводителями. Так, цены на промышленную продукцию с 1990 г. без учета деноминации выросли в 45 040 раз, в то время как на сельскохозяйственную продукцию - в 10 849 раз (налицо более чем четырехкратное отставание). Эти тенденции сохраняются и в последние годы </a:t>
            </a:r>
            <a:r>
              <a:rPr lang="ru-RU" sz="1200" b="1" dirty="0">
                <a:hlinkClick r:id="rId2"/>
              </a:rPr>
              <a:t>(рис. 2)</a:t>
            </a:r>
            <a:r>
              <a:rPr lang="ru-RU" sz="1200" dirty="0"/>
              <a:t>.</a:t>
            </a:r>
          </a:p>
          <a:p>
            <a:r>
              <a:rPr lang="ru-RU" sz="1200" dirty="0"/>
              <a:t>Экономическая ситуация на селе остается сложной. Более трети сельскохозяйственных организаций являются убыточными.</a:t>
            </a:r>
          </a:p>
          <a:p>
            <a:r>
              <a:rPr lang="ru-RU" sz="1200" dirty="0"/>
              <a:t>Идет процесс контрастного разделения: сильные хозяйства становятся все сильнее, а слабые - все беднее и беднее.</a:t>
            </a:r>
          </a:p>
          <a:p>
            <a:r>
              <a:rPr lang="ru-RU" sz="1200" dirty="0"/>
              <a:t>Среднемесячная заработная плата работников сельского хозяйства составляет 3 576 руб., или 43% от общероссийского уровня, за чертой бедности находится более 40% сельского населения. Уровень занятости сельского населения в трудоспособном возрасте составляет всего 65,5%.</a:t>
            </a:r>
          </a:p>
          <a:p>
            <a:r>
              <a:rPr lang="ru-RU" sz="1200" dirty="0"/>
              <a:t>Снижается уровень технической оснащенности сельского хозяйства. Доля инвестиций в основной капитал сельского хозяйства составляет всего 4% от общего объема инвестиций в экономику, что в 4,5 раза меньше, чем в 1991 г. Как следствие - износ основных фондов в АПК достиг 80%.</a:t>
            </a:r>
          </a:p>
          <a:p>
            <a:r>
              <a:rPr lang="ru-RU" sz="1200" dirty="0"/>
              <a:t>Низким остается уровень применения минеральных удобрений и химических средств защиты растений: в США 100 кг/га, у нас - 24,7 кг/га.</a:t>
            </a:r>
          </a:p>
          <a:p>
            <a:r>
              <a:rPr lang="ru-RU" sz="1200" dirty="0"/>
              <a:t>В качестве наиболее проблемной отрасли сельского хозяйства необходимо назвать животноводство. Не преодолен, к сожалению, процесс сокращения поголовья крупного рогатого скота, в том числе молочных коров. В 2005 г. поголовье КРС уменьшилось на 6,1%. Реализация на убой скота снизилась на 1,7%, производство молока сократилось почти на 3%.</a:t>
            </a:r>
          </a:p>
          <a:p>
            <a:r>
              <a:rPr lang="ru-RU" sz="1200" dirty="0"/>
              <a:t>Растут импортные закупки продовольствия. В 2005 г. в Россию импортировано продовольственных товаров и сельскохозяйственного сырья на сумму 17,4 млрд. долл., что на 25% больше, чем в предыдущем году </a:t>
            </a:r>
            <a:r>
              <a:rPr lang="ru-RU" sz="1200" b="1" dirty="0">
                <a:hlinkClick r:id="rId3"/>
              </a:rPr>
              <a:t>(рис. 3)</a:t>
            </a:r>
            <a:r>
              <a:rPr lang="ru-RU" sz="1200" dirty="0"/>
              <a:t>.</a:t>
            </a:r>
          </a:p>
          <a:p>
            <a:r>
              <a:rPr lang="ru-RU" sz="1200" dirty="0"/>
              <a:t>В настоящее время доля импортных продуктов в общем объеме формирования ресурсов продовольствия на внутреннем рынке страны составляет около 33%, т.е. ровно треть.</a:t>
            </a:r>
          </a:p>
          <a:p>
            <a:r>
              <a:rPr lang="ru-RU" sz="1200" dirty="0"/>
              <a:t>Все это говорит о необходимости системного государственного подхода к формированию государственной агропродовольственной </a:t>
            </a:r>
            <a:r>
              <a:rPr lang="ru-RU" sz="1200" dirty="0" smtClean="0"/>
              <a:t>политики</a:t>
            </a:r>
          </a:p>
          <a:p>
            <a:r>
              <a:rPr lang="ru-RU" sz="1200" u="sng" dirty="0"/>
              <a:t>- Содействие государства в развитии инфраструктуры села. Сегодня у 90% хозяйств нет средств для строительства жилья, школ, детских садов, больниц, что является одним из ключевых факторов привлечения в сельское хозяйство молодёжи, а следовательно, от этого зависит будущее российского крестьянства и фермерства</a:t>
            </a:r>
            <a:endParaRPr lang="ru-RU" sz="1200" dirty="0"/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6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" y="-5268480"/>
            <a:ext cx="9144000" cy="11162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6575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Наконец, в </a:t>
            </a:r>
            <a:r>
              <a:rPr kumimoji="0" lang="ru-RU" sz="1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2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огромное количество неиспользуемой и бесхозной земли, которая простаивает без дела. Государству следует проработать</a:t>
            </a:r>
          </a:p>
          <a:p>
            <a:pPr marL="536575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механизм предоставления этой земли фермерам и всем желающим заняться сельским хозяйством (с ограничением возможности её </a:t>
            </a:r>
          </a:p>
          <a:p>
            <a:pPr marL="536575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продажи – иначе крупных афер не избежать). Такой шаг не только бы начал приносить доход и пользу стране, но и во многом решил бы проблему разорения фермерских хозяйств</a:t>
            </a:r>
          </a:p>
          <a:p>
            <a:pPr marL="536575"/>
            <a:r>
              <a:rPr lang="ru-RU" sz="1200" b="1" i="1" dirty="0"/>
              <a:t>Когда начинается кризис?</a:t>
            </a:r>
            <a:br>
              <a:rPr lang="ru-RU" sz="1200" b="1" i="1" dirty="0"/>
            </a:br>
            <a:r>
              <a:rPr lang="ru-RU" sz="1200" b="1" i="1" dirty="0"/>
              <a:t>Когда производителю деньги дают уже не рынки, а банки.</a:t>
            </a:r>
            <a:br>
              <a:rPr lang="ru-RU" sz="1200" b="1" i="1" dirty="0"/>
            </a:br>
            <a:r>
              <a:rPr lang="ru-RU" sz="1200" b="1" i="1" dirty="0"/>
              <a:t>Нет рынков - нет денег - вечный кризис.</a:t>
            </a:r>
            <a:endParaRPr lang="ru-RU" sz="1200" dirty="0"/>
          </a:p>
          <a:p>
            <a:pPr marL="536575"/>
            <a:r>
              <a:rPr lang="ru-RU" sz="1200" dirty="0"/>
              <a:t>У российского аграрного сектора с рынками большая проблема, поэтому из него </a:t>
            </a:r>
            <a:r>
              <a:rPr lang="ru-RU" sz="1200" b="1" dirty="0"/>
              <a:t>ежегодно вымываются миллиарды рублей в пользу спекулянтов и мировых импортеров.</a:t>
            </a:r>
            <a:r>
              <a:rPr lang="ru-RU" sz="1200" dirty="0"/>
              <a:t> </a:t>
            </a:r>
            <a:r>
              <a:rPr lang="ru-RU" sz="1200" b="1" dirty="0"/>
              <a:t>Низкие цены </a:t>
            </a:r>
            <a:r>
              <a:rPr lang="ru-RU" sz="1200" dirty="0"/>
              <a:t>на зерновые и масличные </a:t>
            </a:r>
            <a:r>
              <a:rPr lang="ru-RU" sz="1200" b="1" dirty="0"/>
              <a:t>генерируют высокую налоговую базу для перерабатывающих отраслей. Так, акцизы на спиртовую продукцию дают государству десятки миллиардов рублей, но они также не возвращаются в СХ, а через субсидирование процентных ставок перекачиваются в карман банкиров.</a:t>
            </a:r>
          </a:p>
          <a:p>
            <a:pPr marL="536575"/>
            <a:r>
              <a:rPr lang="ru-RU" sz="1200" b="1" i="1" dirty="0"/>
              <a:t>У аграриев от такого рынка по усам течет, а в рот не попадает…</a:t>
            </a:r>
            <a:endParaRPr lang="ru-RU" sz="1200" dirty="0"/>
          </a:p>
          <a:p>
            <a:pPr marL="536575"/>
            <a:r>
              <a:rPr lang="ru-RU" sz="1200" b="1" dirty="0"/>
              <a:t>Факт остается фактом – миллиарды ежегодно уходят, а в строительство заводов для переработки </a:t>
            </a:r>
            <a:r>
              <a:rPr lang="ru-RU" sz="1200" dirty="0"/>
              <a:t>зерновых и масличных </a:t>
            </a:r>
            <a:r>
              <a:rPr lang="ru-RU" sz="1200" b="1" dirty="0"/>
              <a:t>деньги не возвращаются.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Сельхозпроизводители должны найти пути направить </a:t>
            </a:r>
            <a:r>
              <a:rPr lang="ru-RU" sz="1200" dirty="0" err="1"/>
              <a:t>межрыночные</a:t>
            </a:r>
            <a:r>
              <a:rPr lang="ru-RU" sz="1200" dirty="0"/>
              <a:t> спрэды на строительство рыночных объектов, а по итогам этого строительства получить на руки акции нового предприятия на сумму своего долевого финансирования. Это позволит СХП интегрироваться в переработку, контролировать и управлять ценовой политикой рыночных объектов, получать прибыль в другом сегменте рынка.</a:t>
            </a:r>
            <a:br>
              <a:rPr lang="ru-RU" sz="1200" dirty="0"/>
            </a:br>
            <a:r>
              <a:rPr lang="ru-RU" sz="1200" dirty="0"/>
              <a:t>Не нужно ждать, когда придет инвестор и возьмет на себя все риски финансирования, рынка, производства, снабжения. Переработка СХ продукции должна быть интегрирована в аграрный сектор и служить его интересам, тогда работа рыночных объектов будет наиболее успешной и плодотворной, поскольку часть острых вопросов снимается сама собой.</a:t>
            </a:r>
          </a:p>
          <a:p>
            <a:pPr marL="536575"/>
            <a:r>
              <a:rPr lang="ru-RU" sz="1200" b="1" i="1" dirty="0" err="1"/>
              <a:t>Межрыночные</a:t>
            </a:r>
            <a:r>
              <a:rPr lang="ru-RU" sz="1200" b="1" i="1" dirty="0"/>
              <a:t> спрэды достаточно точно показывают уровень коррупции</a:t>
            </a:r>
            <a:br>
              <a:rPr lang="ru-RU" sz="1200" b="1" i="1" dirty="0"/>
            </a:br>
            <a:r>
              <a:rPr lang="ru-RU" sz="1200" b="1" i="1" dirty="0"/>
              <a:t>в стране, которая изящно замаскирована лукавыми методами</a:t>
            </a:r>
            <a:br>
              <a:rPr lang="ru-RU" sz="1200" b="1" i="1" dirty="0"/>
            </a:br>
            <a:r>
              <a:rPr lang="ru-RU" sz="1200" b="1" i="1" dirty="0"/>
              <a:t>регулирования рынков</a:t>
            </a:r>
            <a:r>
              <a:rPr lang="ru-RU" sz="1200" b="1" i="1" dirty="0" smtClean="0"/>
              <a:t>.</a:t>
            </a:r>
          </a:p>
          <a:p>
            <a:pPr marL="536575" algn="just">
              <a:lnSpc>
                <a:spcPts val="1350"/>
              </a:lnSpc>
              <a:spcAft>
                <a:spcPts val="0"/>
              </a:spcAft>
              <a:buFontTx/>
              <a:buChar char="•"/>
            </a:pPr>
            <a:r>
              <a:rPr lang="ru-RU" sz="1200" dirty="0" smtClean="0">
                <a:solidFill>
                  <a:schemeClr val="accent4">
                    <a:lumMod val="10000"/>
                  </a:schemeClr>
                </a:solidFill>
              </a:rPr>
              <a:t>Наше </a:t>
            </a:r>
            <a:r>
              <a:rPr lang="ru-RU" sz="1200" dirty="0">
                <a:solidFill>
                  <a:schemeClr val="accent4">
                    <a:lumMod val="10000"/>
                  </a:schemeClr>
                </a:solidFill>
              </a:rPr>
              <a:t>предложение в </a:t>
            </a:r>
            <a:r>
              <a:rPr lang="ru-RU" sz="1200" dirty="0">
                <a:solidFill>
                  <a:srgbClr val="666633">
                    <a:lumMod val="50000"/>
                  </a:srgb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реализации пилотного проекта по созданию федеральной сети оптово-распределительных центров для сбыта сельхозпродукции (ОРЦ)</a:t>
            </a:r>
            <a:r>
              <a:rPr lang="ru-RU" sz="1200" dirty="0">
                <a:solidFill>
                  <a:srgbClr val="5E5E5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в Приморье, </a:t>
            </a:r>
            <a:r>
              <a:rPr lang="ru-RU" sz="1200" dirty="0">
                <a:solidFill>
                  <a:schemeClr val="accent4">
                    <a:lumMod val="10000"/>
                  </a:schemeClr>
                </a:solidFill>
              </a:rPr>
              <a:t>должно быть привлекательно   по следующим причинам: </a:t>
            </a:r>
          </a:p>
          <a:p>
            <a:pPr marL="536575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10000"/>
                  </a:schemeClr>
                </a:solidFill>
              </a:rPr>
              <a:t>Используя </a:t>
            </a:r>
            <a:r>
              <a:rPr lang="ru-RU" sz="1200" dirty="0">
                <a:solidFill>
                  <a:schemeClr val="accent4">
                    <a:lumMod val="10000"/>
                  </a:schemeClr>
                </a:solidFill>
              </a:rPr>
              <a:t>индустриальные методы современного строительства и технологию «ХАСИ» по возведению  </a:t>
            </a:r>
            <a:r>
              <a:rPr lang="ru-RU" sz="1200" dirty="0" err="1">
                <a:solidFill>
                  <a:schemeClr val="accent4">
                    <a:lumMod val="10000"/>
                  </a:schemeClr>
                </a:solidFill>
              </a:rPr>
              <a:t>энерго</a:t>
            </a:r>
            <a:r>
              <a:rPr lang="ru-RU" sz="1200" dirty="0">
                <a:solidFill>
                  <a:schemeClr val="accent4">
                    <a:lumMod val="10000"/>
                  </a:schemeClr>
                </a:solidFill>
              </a:rPr>
              <a:t> эффективных зданий термосов,  комплексы  обеспечат себя  энергией для отопления и  горячей водой от автономных источников. Это даст возможность существенно уменьшит эксплуатационные затраты  и не будет необходимости  тратить средства для подводки  сетей централизованного  теплоснабжения и горячего водоснабжения.</a:t>
            </a:r>
          </a:p>
          <a:p>
            <a:pPr marL="536575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10000"/>
                  </a:schemeClr>
                </a:solidFill>
              </a:rPr>
              <a:t>Имея модульную расчетную схему и унифицированные узлы монтажа  несущих конструкций существенно уменьшает затраты на проектирование и строительство комплексов в разных районах Приморья.. Изготовление комплектов несущих деталей комплекса на конвейере  завода металлоконструкций, улучшит качество  ускорит строительство и уменьшит затраты.</a:t>
            </a:r>
          </a:p>
          <a:p>
            <a:pPr marL="536575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10000"/>
                  </a:schemeClr>
                </a:solidFill>
              </a:rPr>
              <a:t>Комплексы </a:t>
            </a:r>
            <a:r>
              <a:rPr lang="ru-RU" sz="1200" dirty="0">
                <a:solidFill>
                  <a:schemeClr val="accent4">
                    <a:lumMod val="10000"/>
                  </a:schemeClr>
                </a:solidFill>
              </a:rPr>
              <a:t>станут гарантами в реализации  производимой сельскохозяйственной продукции от крупных производителей до собственников частных подворий. А это будет способствовать  внедрению инициативы, одобренной президентом,  полномочного президента  в ДФО,  Трутнева «О выделении всем желающим и приезжим в край, по 1 га земли»  </a:t>
            </a:r>
          </a:p>
          <a:p>
            <a:pPr marL="536575" algn="just">
              <a:buFont typeface="+mj-lt"/>
              <a:buAutoNum type="arabicPeriod"/>
            </a:pPr>
            <a:r>
              <a:rPr lang="ru-RU" sz="1200" dirty="0">
                <a:solidFill>
                  <a:schemeClr val="accent4">
                    <a:lumMod val="10000"/>
                  </a:schemeClr>
                </a:solidFill>
              </a:rPr>
              <a:t>Благодаря  размещенным в комплексе лабораторий санитарного надзора  и выполняя входной и выходной контроль качества продукции, будет способствовать развитию в крае производство  экологически чистых продуктов</a:t>
            </a:r>
            <a:r>
              <a:rPr lang="ru-RU" sz="1200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</a:p>
          <a:p>
            <a:pPr marL="536575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Используя </a:t>
            </a:r>
            <a:r>
              <a:rPr lang="ru-RU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автономные контейнера рефрижераторы, сельскохозяйственную продукцию можно перераспределять между  оптово распределительными центрами как  внутри Приморского края так и между регионами. Этим самим расширять ассортимент даже той продукции которой не производят на местах. Например  овощи с Приморского края  на взаимовыгодных условиях можно поменять на диетическую оленину Севера  нашего региона. Или фрукты Юга нашей страны, отправив на Запад нашу дальневосточную рыбу. Все это будет экономически взаимовыгодно.</a:t>
            </a:r>
          </a:p>
          <a:p>
            <a:pPr marL="536575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Наладив </a:t>
            </a:r>
            <a:r>
              <a:rPr lang="ru-RU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глубокую переработку    производимой продукции  благодаря </a:t>
            </a:r>
            <a:r>
              <a:rPr lang="ru-RU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минитехнологиям</a:t>
            </a:r>
            <a:r>
              <a:rPr lang="ru-RU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технологическом этаже каждого комплекса увеличивая ассортимент готовой продукции, соответственно уменьшаются отходы, что благотворно отразится на стоимости продукции. Например ту же морковку с поля можно помыть перебрать отсортировать не кондицию. Хорошую  за </a:t>
            </a:r>
            <a:r>
              <a:rPr lang="ru-RU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вакумировать</a:t>
            </a:r>
            <a:r>
              <a:rPr lang="ru-RU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пакеты придав приятный потребительский вид с фирменным знаком производителя,  а не кондицию переработать на консервы или в корм  животным.</a:t>
            </a:r>
          </a:p>
          <a:p>
            <a:pPr marL="536575">
              <a:buFont typeface="+mj-lt"/>
              <a:buAutoNum type="arabicPeriod"/>
            </a:pPr>
            <a:r>
              <a:rPr lang="ru-RU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Комплексы могут стать фактором развития дополнительных производств в крае.  Принимая от населения в живом весе животных, наладив выделку шкур можно организовать цеха по пошиву шапок, детских шуб из кролика, или курток и обуви . Используя отходы технологических процессов переработки сельскохозяйственной продукции можно организовать производство комбикорма и  ценой мотивировать частников сдавать продукцию.</a:t>
            </a:r>
          </a:p>
          <a:p>
            <a:pPr marL="536575">
              <a:buFont typeface="+mj-lt"/>
              <a:buAutoNum type="arabicPeriod"/>
            </a:pPr>
            <a:r>
              <a:rPr lang="ru-RU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Благодаря  залу </a:t>
            </a:r>
            <a:r>
              <a:rPr lang="ru-RU" sz="12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трансформеру</a:t>
            </a:r>
            <a:r>
              <a:rPr lang="ru-RU" sz="12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каждого комплекса способствовать здоровому образу жизни сельского населения, повышая его культурный и образовательный уровень.</a:t>
            </a:r>
          </a:p>
          <a:p>
            <a:pPr marL="536575" algn="just">
              <a:buFont typeface="+mj-lt"/>
              <a:buAutoNum type="arabicPeriod"/>
            </a:pPr>
            <a:endParaRPr lang="ru-RU" sz="1200" dirty="0">
              <a:solidFill>
                <a:schemeClr val="accent4">
                  <a:lumMod val="10000"/>
                </a:schemeClr>
              </a:solidFill>
            </a:endParaRPr>
          </a:p>
          <a:p>
            <a:pPr marL="536575" algn="just">
              <a:buAutoNum type="arabicPeriod"/>
            </a:pPr>
            <a:endParaRPr lang="ru-RU" sz="1200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ru-RU" sz="1200" dirty="0"/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68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4249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Схема развития «Комплексов по хранению, переработке и реализации сельскохозяйственной продукции на встречных потоках»  полностью совпадает с задачами </a:t>
            </a:r>
            <a:r>
              <a:rPr lang="ru-RU" sz="1100" b="1" dirty="0" smtClean="0"/>
              <a:t>ГОСУДАРСТВЕННОЙ ПРОГРАММОЙ </a:t>
            </a:r>
            <a:r>
              <a:rPr lang="ru-RU" sz="1100" b="1" dirty="0"/>
              <a:t>ПРИМОРСКОГО КРАЯ "РАЗВИТИЕ СЕЛЬСКОГО ХОЗЯЙСТВА И РЕГУЛИРОВАНИЯ РЫНКОВ СЕЛЬСКОХОЗЯЙСТВЕННОЙ ПРОДУКЦИИ, СЫРЬЯ И ПРОДОВОЛЬСТВИЯ. ПОВЫШЕНИЕ УРОВНЯ ЖИЗНИ СЕЛЬСКОГО НАСЕЛЕНИЯПРИМОРСКОГО КРАЯ" </a:t>
            </a:r>
          </a:p>
          <a:p>
            <a:pPr algn="ctr"/>
            <a:r>
              <a:rPr lang="ru-RU" sz="1100" b="1" dirty="0"/>
              <a:t>НА 2013 - 2020 </a:t>
            </a:r>
            <a:r>
              <a:rPr lang="ru-RU" sz="1100" b="1" dirty="0" smtClean="0"/>
              <a:t>ГОДЫ</a:t>
            </a:r>
          </a:p>
          <a:p>
            <a:r>
              <a:rPr lang="ru-RU" sz="1100" dirty="0" smtClean="0"/>
              <a:t>По структуре охватывает</a:t>
            </a:r>
          </a:p>
          <a:p>
            <a:r>
              <a:rPr lang="ru-RU" sz="1100" dirty="0" smtClean="0"/>
              <a:t> подпрограмма </a:t>
            </a:r>
            <a:r>
              <a:rPr lang="ru-RU" sz="1100" dirty="0"/>
              <a:t>N 1 "Техническая </a:t>
            </a:r>
            <a:r>
              <a:rPr lang="ru-RU" sz="1100" dirty="0" smtClean="0"/>
              <a:t>и технологическая </a:t>
            </a:r>
            <a:r>
              <a:rPr lang="ru-RU" sz="1100" dirty="0"/>
              <a:t>модернизация, </a:t>
            </a:r>
            <a:r>
              <a:rPr lang="ru-RU" sz="1100" dirty="0" smtClean="0"/>
              <a:t>инновационное развитие </a:t>
            </a:r>
            <a:r>
              <a:rPr lang="ru-RU" sz="1100" dirty="0"/>
              <a:t>агропромышленного </a:t>
            </a:r>
            <a:r>
              <a:rPr lang="ru-RU" sz="1100" dirty="0" smtClean="0"/>
              <a:t>комплекса» подпрограмма </a:t>
            </a:r>
            <a:r>
              <a:rPr lang="ru-RU" sz="1100" dirty="0"/>
              <a:t>N 2 "Снижение </a:t>
            </a:r>
            <a:r>
              <a:rPr lang="ru-RU" sz="1100" dirty="0" smtClean="0"/>
              <a:t>финансовых рисков </a:t>
            </a:r>
            <a:r>
              <a:rPr lang="ru-RU" sz="1100" dirty="0"/>
              <a:t>и повышение финансовой </a:t>
            </a:r>
            <a:r>
              <a:rPr lang="ru-RU" sz="1100" dirty="0" smtClean="0"/>
              <a:t>устойчивости«</a:t>
            </a:r>
          </a:p>
          <a:p>
            <a:r>
              <a:rPr lang="ru-RU" sz="1100" dirty="0"/>
              <a:t>подпрограмма N 5 "Развитие </a:t>
            </a:r>
            <a:r>
              <a:rPr lang="ru-RU" sz="1100" dirty="0" smtClean="0"/>
              <a:t>под отрасли растениеводства</a:t>
            </a:r>
            <a:r>
              <a:rPr lang="ru-RU" sz="1100" dirty="0"/>
              <a:t>, переработки и </a:t>
            </a:r>
            <a:r>
              <a:rPr lang="ru-RU" sz="1100" dirty="0" smtClean="0"/>
              <a:t>реализации продукции </a:t>
            </a:r>
            <a:r>
              <a:rPr lang="ru-RU" sz="1100" dirty="0"/>
              <a:t>растениеводства" </a:t>
            </a:r>
          </a:p>
          <a:p>
            <a:r>
              <a:rPr lang="ru-RU" sz="1100" dirty="0"/>
              <a:t>подпрограмма N 6 "Развитие </a:t>
            </a:r>
            <a:r>
              <a:rPr lang="ru-RU" sz="1100" dirty="0" smtClean="0"/>
              <a:t>под отрасли животноводства</a:t>
            </a:r>
            <a:r>
              <a:rPr lang="ru-RU" sz="1100" dirty="0"/>
              <a:t>, племенного </a:t>
            </a:r>
            <a:r>
              <a:rPr lang="ru-RU" sz="1100" dirty="0" smtClean="0"/>
              <a:t>животноводства, комплексного </a:t>
            </a:r>
            <a:r>
              <a:rPr lang="ru-RU" sz="1100" dirty="0"/>
              <a:t>оздоровления стада крупного</a:t>
            </a:r>
          </a:p>
          <a:p>
            <a:r>
              <a:rPr lang="ru-RU" sz="1100" dirty="0"/>
              <a:t>рогатого скота, переработки и </a:t>
            </a:r>
            <a:r>
              <a:rPr lang="ru-RU" sz="1100" dirty="0" smtClean="0"/>
              <a:t>реализации продукции </a:t>
            </a:r>
            <a:r>
              <a:rPr lang="ru-RU" sz="1100" dirty="0"/>
              <a:t>животноводства" </a:t>
            </a:r>
            <a:endParaRPr lang="ru-RU" sz="1100" dirty="0" smtClean="0"/>
          </a:p>
          <a:p>
            <a:r>
              <a:rPr lang="ru-RU" sz="1100" dirty="0" smtClean="0"/>
              <a:t>подпрограмма </a:t>
            </a:r>
            <a:r>
              <a:rPr lang="ru-RU" sz="1100" dirty="0"/>
              <a:t>N 7 "Поддержка малых </a:t>
            </a:r>
            <a:r>
              <a:rPr lang="ru-RU" sz="1100" dirty="0" smtClean="0"/>
              <a:t>форм хозяйствования</a:t>
            </a:r>
            <a:r>
              <a:rPr lang="ru-RU" sz="1100" dirty="0"/>
              <a:t>, садоводческих и </a:t>
            </a:r>
            <a:r>
              <a:rPr lang="ru-RU" sz="1100" dirty="0" err="1" smtClean="0"/>
              <a:t>дачнических</a:t>
            </a:r>
            <a:r>
              <a:rPr lang="ru-RU" sz="1100" dirty="0" smtClean="0"/>
              <a:t> объединений </a:t>
            </a:r>
            <a:r>
              <a:rPr lang="ru-RU" sz="1100" dirty="0"/>
              <a:t>и </a:t>
            </a:r>
            <a:r>
              <a:rPr lang="ru-RU" sz="1100" dirty="0" smtClean="0"/>
              <a:t>обществ.</a:t>
            </a:r>
          </a:p>
          <a:p>
            <a:r>
              <a:rPr lang="ru-RU" sz="1100" dirty="0"/>
              <a:t>подпрограмма N 8 "Обеспечение </a:t>
            </a:r>
            <a:r>
              <a:rPr lang="ru-RU" sz="1100" dirty="0" smtClean="0"/>
              <a:t>функций управления </a:t>
            </a:r>
            <a:r>
              <a:rPr lang="ru-RU" sz="1100" dirty="0"/>
              <a:t>реализации к </a:t>
            </a:r>
            <a:r>
              <a:rPr lang="ru-RU" sz="1100" dirty="0" smtClean="0"/>
              <a:t>государственной Программе </a:t>
            </a:r>
            <a:r>
              <a:rPr lang="ru-RU" sz="1100" dirty="0"/>
              <a:t>Приморского края "Развитие</a:t>
            </a:r>
          </a:p>
          <a:p>
            <a:r>
              <a:rPr lang="ru-RU" sz="1100" dirty="0"/>
              <a:t>сельского хозяйства и регулирования </a:t>
            </a:r>
            <a:r>
              <a:rPr lang="ru-RU" sz="1100" dirty="0" smtClean="0"/>
              <a:t>рынков сельскохозяйственной </a:t>
            </a:r>
            <a:r>
              <a:rPr lang="ru-RU" sz="1100" dirty="0"/>
              <a:t>продукции, сырья </a:t>
            </a:r>
            <a:r>
              <a:rPr lang="ru-RU" sz="1100" dirty="0" smtClean="0"/>
              <a:t>и продовольствия</a:t>
            </a:r>
            <a:r>
              <a:rPr lang="ru-RU" sz="1100" dirty="0"/>
              <a:t>. Повышение уровня жизни</a:t>
            </a:r>
          </a:p>
          <a:p>
            <a:r>
              <a:rPr lang="ru-RU" sz="1100" dirty="0"/>
              <a:t>сельского населения Приморского края" </a:t>
            </a:r>
            <a:r>
              <a:rPr lang="ru-RU" sz="1100" dirty="0" smtClean="0"/>
              <a:t>на 2013 </a:t>
            </a:r>
            <a:r>
              <a:rPr lang="ru-RU" sz="1100" dirty="0"/>
              <a:t>- 2020 </a:t>
            </a:r>
            <a:r>
              <a:rPr lang="ru-RU" sz="1100" dirty="0" smtClean="0"/>
              <a:t>годы.</a:t>
            </a:r>
            <a:endParaRPr lang="ru-RU" sz="1100" dirty="0"/>
          </a:p>
          <a:p>
            <a:r>
              <a:rPr lang="ru-RU" sz="1100" dirty="0"/>
              <a:t>подпрограмма N 9 "Социальное развитие </a:t>
            </a:r>
            <a:r>
              <a:rPr lang="ru-RU" sz="1100" dirty="0" smtClean="0"/>
              <a:t>села в </a:t>
            </a:r>
            <a:r>
              <a:rPr lang="ru-RU" sz="1100" dirty="0"/>
              <a:t>Приморском крае" (приложение N 9)</a:t>
            </a:r>
          </a:p>
        </p:txBody>
      </p:sp>
    </p:spTree>
    <p:extLst>
      <p:ext uri="{BB962C8B-B14F-4D97-AF65-F5344CB8AC3E}">
        <p14:creationId xmlns:p14="http://schemas.microsoft.com/office/powerpoint/2010/main" val="25419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76" y="980728"/>
            <a:ext cx="4017823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вал 1"/>
          <p:cNvSpPr/>
          <p:nvPr/>
        </p:nvSpPr>
        <p:spPr>
          <a:xfrm>
            <a:off x="4102621" y="5733256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550167" y="4333825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795353" y="4939233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99892" y="2708920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20158" y="4869160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463988" y="3429000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5270" y="1628800"/>
            <a:ext cx="216024" cy="216024"/>
          </a:xfrm>
          <a:prstGeom prst="ellipse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стрелка вверх/вниз 10"/>
          <p:cNvSpPr/>
          <p:nvPr/>
        </p:nvSpPr>
        <p:spPr>
          <a:xfrm>
            <a:off x="4274164" y="5085184"/>
            <a:ext cx="54006" cy="648072"/>
          </a:xfrm>
          <a:prstGeom prst="upDown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004048" y="332656"/>
            <a:ext cx="37444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Обозначения и сокращения</a:t>
            </a:r>
            <a:endParaRPr lang="ru-RU" sz="1200" dirty="0"/>
          </a:p>
          <a:p>
            <a:r>
              <a:rPr lang="ru-RU" sz="1200" dirty="0"/>
              <a:t> </a:t>
            </a:r>
          </a:p>
          <a:p>
            <a:r>
              <a:rPr lang="ru-RU" sz="1200" b="1" dirty="0"/>
              <a:t>К(Ф)Х - </a:t>
            </a:r>
            <a:r>
              <a:rPr lang="ru-RU" sz="1200" dirty="0"/>
              <a:t>крестьянское (фермерское) хозяйство</a:t>
            </a:r>
          </a:p>
          <a:p>
            <a:r>
              <a:rPr lang="ru-RU" sz="1200" b="1" dirty="0"/>
              <a:t>ЛПХ - </a:t>
            </a:r>
            <a:r>
              <a:rPr lang="ru-RU" sz="1200" dirty="0"/>
              <a:t>личное подсобное хозяйство</a:t>
            </a:r>
          </a:p>
          <a:p>
            <a:r>
              <a:rPr lang="ru-RU" sz="1200" b="1" dirty="0"/>
              <a:t>МФХ </a:t>
            </a:r>
            <a:r>
              <a:rPr lang="ru-RU" sz="1200" dirty="0"/>
              <a:t>– малые формы хозяйствования</a:t>
            </a:r>
          </a:p>
          <a:p>
            <a:r>
              <a:rPr lang="ru-RU" sz="1200" b="1" dirty="0"/>
              <a:t>ОРЦ</a:t>
            </a:r>
            <a:r>
              <a:rPr lang="ru-RU" sz="1200" dirty="0"/>
              <a:t> – оптовый распределительный центр</a:t>
            </a:r>
          </a:p>
          <a:p>
            <a:r>
              <a:rPr lang="ru-RU" sz="1200" b="1" dirty="0"/>
              <a:t>ПС</a:t>
            </a:r>
            <a:r>
              <a:rPr lang="ru-RU" sz="1200" dirty="0"/>
              <a:t> - программное средство</a:t>
            </a:r>
          </a:p>
          <a:p>
            <a:r>
              <a:rPr lang="ru-RU" sz="1200" b="1" dirty="0"/>
              <a:t>СХО - </a:t>
            </a:r>
            <a:r>
              <a:rPr lang="ru-RU" sz="1200" dirty="0"/>
              <a:t>сельскохозяйственная </a:t>
            </a:r>
            <a:r>
              <a:rPr lang="ru-RU" sz="1200" dirty="0" smtClean="0"/>
              <a:t>организация</a:t>
            </a:r>
          </a:p>
          <a:p>
            <a:r>
              <a:rPr lang="ru-RU" sz="1200" b="1" dirty="0" smtClean="0"/>
              <a:t>Комплекс –</a:t>
            </a:r>
            <a:r>
              <a:rPr lang="ru-RU" sz="1200" dirty="0" smtClean="0"/>
              <a:t> комплекс хранения, переработки,        реализации продукции</a:t>
            </a:r>
            <a:endParaRPr lang="ru-RU" sz="1200" b="1" dirty="0"/>
          </a:p>
          <a:p>
            <a:r>
              <a:rPr lang="ru-RU" sz="1200" dirty="0"/>
              <a:t> </a:t>
            </a:r>
          </a:p>
        </p:txBody>
      </p:sp>
      <p:cxnSp>
        <p:nvCxnSpPr>
          <p:cNvPr id="10" name="Прямая со стрелкой 9"/>
          <p:cNvCxnSpPr>
            <a:endCxn id="4" idx="5"/>
          </p:cNvCxnSpPr>
          <p:nvPr/>
        </p:nvCxnSpPr>
        <p:spPr>
          <a:xfrm flipH="1" flipV="1">
            <a:off x="2734555" y="4518213"/>
            <a:ext cx="1081361" cy="42102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0"/>
            <a:endCxn id="5" idx="5"/>
          </p:cNvCxnSpPr>
          <p:nvPr/>
        </p:nvCxnSpPr>
        <p:spPr>
          <a:xfrm flipH="1" flipV="1">
            <a:off x="3979741" y="5123621"/>
            <a:ext cx="230892" cy="60963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0"/>
            <a:endCxn id="8" idx="4"/>
          </p:cNvCxnSpPr>
          <p:nvPr/>
        </p:nvCxnSpPr>
        <p:spPr>
          <a:xfrm flipV="1">
            <a:off x="4328170" y="3645024"/>
            <a:ext cx="243830" cy="122413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" idx="0"/>
            <a:endCxn id="6" idx="4"/>
          </p:cNvCxnSpPr>
          <p:nvPr/>
        </p:nvCxnSpPr>
        <p:spPr>
          <a:xfrm flipH="1" flipV="1">
            <a:off x="3707904" y="2924944"/>
            <a:ext cx="502729" cy="280831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9" idx="4"/>
          </p:cNvCxnSpPr>
          <p:nvPr/>
        </p:nvCxnSpPr>
        <p:spPr>
          <a:xfrm flipH="1" flipV="1">
            <a:off x="3893282" y="1844824"/>
            <a:ext cx="326876" cy="388843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56719" y="1484784"/>
            <a:ext cx="773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Анадырь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855503" y="2678432"/>
            <a:ext cx="1049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Магадан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9636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Объект 4" descr="Cхема местонахождений древовидных папоротников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352" y="845096"/>
            <a:ext cx="4751710" cy="5184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4" descr="Cхема местонахождений древовидных папоротников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352" y="773088"/>
            <a:ext cx="4751710" cy="518457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Овал 7"/>
          <p:cNvSpPr/>
          <p:nvPr/>
        </p:nvSpPr>
        <p:spPr>
          <a:xfrm>
            <a:off x="5580112" y="5333878"/>
            <a:ext cx="216024" cy="222691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36004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rgbClr val="FF0000"/>
                </a:solidFill>
              </a:rPr>
              <a:t>СХЕМА РАЗМЕЩЕНИЯ  КОМПЛЕКСОВ В РАЗРЕЗЕ ОРГАНИЗАЦИИ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052736"/>
            <a:ext cx="3528392" cy="568863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предлагаем главный комплекс по хранению, переработке и реализации сельскохозяйственной продукции разместить на территории  возле г. Находка. Диаметр комплекса 100 метров. Площадь для размещения малых технологий по переработке 6716 м2. Торговая площадь рынка 3485 м2.</a:t>
            </a:r>
          </a:p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Сеть  размещения комплексов меньшей мощности, диаметром 60 м. дополнительно будет согласована . </a:t>
            </a:r>
          </a:p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комплексов совпадают  с программными задачами развития сельского хозяйства Приморья 2013-2020 </a:t>
            </a:r>
            <a:r>
              <a:rPr lang="ru-RU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/>
              <a:t>1</a:t>
            </a:r>
            <a:r>
              <a:rPr lang="ru-RU" dirty="0"/>
              <a:t>. Обеспечение продовольственной</a:t>
            </a:r>
          </a:p>
          <a:p>
            <a:r>
              <a:rPr lang="ru-RU" dirty="0"/>
              <a:t>безопасности Приморского края в параметрах,</a:t>
            </a:r>
          </a:p>
          <a:p>
            <a:r>
              <a:rPr lang="ru-RU" dirty="0"/>
              <a:t>заданных Доктриной продовольственной</a:t>
            </a:r>
          </a:p>
          <a:p>
            <a:r>
              <a:rPr lang="ru-RU" dirty="0"/>
              <a:t>безопасности Российской Федерации;</a:t>
            </a:r>
          </a:p>
          <a:p>
            <a:r>
              <a:rPr lang="ru-RU" dirty="0"/>
              <a:t>2. Обеспечение жителей Приморского края</a:t>
            </a:r>
          </a:p>
          <a:p>
            <a:r>
              <a:rPr lang="ru-RU" dirty="0"/>
              <a:t>качественной, экологически безопасной</a:t>
            </a:r>
          </a:p>
          <a:p>
            <a:r>
              <a:rPr lang="ru-RU" dirty="0"/>
              <a:t>сельскохозяйственной продукцией;</a:t>
            </a:r>
          </a:p>
          <a:p>
            <a:r>
              <a:rPr lang="ru-RU" dirty="0"/>
              <a:t>3. Повышение конкурентоспособности</a:t>
            </a:r>
          </a:p>
          <a:p>
            <a:r>
              <a:rPr lang="ru-RU" dirty="0"/>
              <a:t>приморской сельскохозяйственной и пищевой</a:t>
            </a:r>
          </a:p>
          <a:p>
            <a:r>
              <a:rPr lang="ru-RU" dirty="0"/>
              <a:t>продукции на внутреннем и внешнем рынках в</a:t>
            </a:r>
          </a:p>
          <a:p>
            <a:r>
              <a:rPr lang="ru-RU" dirty="0"/>
              <a:t>рамках вступления России во Всемирную</a:t>
            </a:r>
          </a:p>
          <a:p>
            <a:r>
              <a:rPr lang="ru-RU" dirty="0"/>
              <a:t>торговую организацию и повышение</a:t>
            </a:r>
          </a:p>
          <a:p>
            <a:r>
              <a:rPr lang="ru-RU" dirty="0"/>
              <a:t>финансовой устойчивости</a:t>
            </a:r>
          </a:p>
          <a:p>
            <a:r>
              <a:rPr lang="ru-RU" dirty="0"/>
              <a:t>сельскохозяйственных товаропроизводителей</a:t>
            </a:r>
          </a:p>
          <a:p>
            <a:r>
              <a:rPr lang="ru-RU" dirty="0"/>
              <a:t>и перерабатывающих предприятий</a:t>
            </a:r>
          </a:p>
          <a:p>
            <a:r>
              <a:rPr lang="ru-RU" dirty="0"/>
              <a:t>Приморского края;</a:t>
            </a:r>
          </a:p>
          <a:p>
            <a:r>
              <a:rPr lang="ru-RU" dirty="0"/>
              <a:t>4. Устойчивое развитие сельских территорий и</a:t>
            </a:r>
          </a:p>
          <a:p>
            <a:r>
              <a:rPr lang="ru-RU" dirty="0"/>
              <a:t>повышение качества жизни на селе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08104" y="5445224"/>
            <a:ext cx="360040" cy="144016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220072" y="4653136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604448" y="227687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940152" y="3365376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539916" y="4005064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156176" y="2852936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812360" y="3509392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4653136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660504" y="5597624"/>
            <a:ext cx="360040" cy="144016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1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65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177281"/>
              </p:ext>
            </p:extLst>
          </p:nvPr>
        </p:nvGraphicFramePr>
        <p:xfrm>
          <a:off x="539552" y="306868"/>
          <a:ext cx="8229606" cy="3122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4504"/>
                <a:gridCol w="424844"/>
                <a:gridCol w="558480"/>
                <a:gridCol w="438806"/>
                <a:gridCol w="424844"/>
                <a:gridCol w="424844"/>
                <a:gridCol w="424844"/>
                <a:gridCol w="424844"/>
                <a:gridCol w="424844"/>
                <a:gridCol w="424844"/>
                <a:gridCol w="424844"/>
                <a:gridCol w="424844"/>
                <a:gridCol w="424844"/>
                <a:gridCol w="424844"/>
                <a:gridCol w="424844"/>
                <a:gridCol w="424844"/>
                <a:gridCol w="424844"/>
              </a:tblGrid>
              <a:tr h="12008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1.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54037" marT="0" marB="0" anchor="b"/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Все расчеты без учета инфляции и дисконтирования денежных потоков (ставка рефинансирования=инфляции)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54037" marT="0" marB="0" anchor="b"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Запуск переработки от 30 тонн в сутки с ростом к 2019 году до 100 тонн в сутки.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3.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54037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% по кредиту нет, тк средства инвестора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млн.руб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год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2015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2016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2017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2018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2019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2020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2021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2022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2023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2024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2025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2026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2027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2028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2029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2030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Переработка, т.тонн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овощи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37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    9,4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16,8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25,2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33,6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33,6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33,6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33,6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33,6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33,6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33,6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33,6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33,6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33,6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33,6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33,6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Выручка, млн. руб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овощи в ассорт.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37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500,0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892,9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1 339,3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1 785,7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1 785,7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1 785,7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1 785,7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1 785,7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1 785,7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1 785,7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1 785,7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1 785,7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1 785,7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1 785,7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1 785,7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Затраты, млн. руб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сырье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37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185,0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330,4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495,5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660,7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660,7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660,7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660,7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660,7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660,7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660,7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660,7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660,7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660,7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660,7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660,7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сдельная зп , с налогами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37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  43,5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77,7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116,5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155,3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155,3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155,3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155,3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155,3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155,3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155,3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155,3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155,3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155,3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155,3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155,3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прочая зп, с налогами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37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  20,5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36,5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54,8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73,0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73,0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73,0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73,0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73,0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73,0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73,0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73,0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73,0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73,0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73,0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73,0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эл/энергия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37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  14,0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25,0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37,5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50,1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50,1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50,1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50,1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50,1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50,1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50,1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50,1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50,1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50,1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50,1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50,1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хвс, стоки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37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    8,2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14,6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21,9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29,2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29,2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29,2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29,2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29,2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29,2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29,2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29,2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29,2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29,2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29,2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29,2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отопление и гвс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37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      -  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 - 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- 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- 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- 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- 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- 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- 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- 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- 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- 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- 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- 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- 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- 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прочие произв. Затраты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37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   43,1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76,9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115,4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153,8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153,8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153,8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153,8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153,8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153,8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153,8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153,8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153,8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153,8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153,8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153,8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Операционная прибыль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     185,8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331,8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497,6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663,5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663,5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663,5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663,5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663,5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663,5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663,5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663,5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663,5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663,5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663,5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663,5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Налог на прибыль/есхн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37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39,8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39,8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39,8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39,8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39,8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39,8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39,8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39,8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39,8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  39,8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Инвестиции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37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-   1 000,0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-              595,0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-       595,0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-      510,0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Денежный поток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37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-   1 000,0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-              409,2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-       263,2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-         12,4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663,5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663,5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623,7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623,7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623,7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623,7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623,7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623,7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623,7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623,7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623,7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623,7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ДП нарастающим итогом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-   1 000,0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-          1 409,2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-    1 672,5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-   1 684,8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-   1 021,3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-      357,8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266,0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   889,7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1 513,4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2 137,1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2 760,8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3 384,5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4 008,2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4 632,0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5 255,7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     5 879,4  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2008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0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133880"/>
              </p:ext>
            </p:extLst>
          </p:nvPr>
        </p:nvGraphicFramePr>
        <p:xfrm>
          <a:off x="-2052736" y="1124744"/>
          <a:ext cx="131349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525118"/>
              </p:ext>
            </p:extLst>
          </p:nvPr>
        </p:nvGraphicFramePr>
        <p:xfrm>
          <a:off x="3105150" y="4221088"/>
          <a:ext cx="2933699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7080"/>
                <a:gridCol w="696991"/>
                <a:gridCol w="674814"/>
                <a:gridCol w="67481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NVP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1 496,36р.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IRR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21%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55%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4249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1400" b="1" i="1" dirty="0"/>
              <a:t>СОЦИАЛЬНО-ЭКОНОМИЧЕСКОЕ </a:t>
            </a:r>
            <a:r>
              <a:rPr lang="ru-RU" sz="1400" b="1" i="1" dirty="0" smtClean="0"/>
              <a:t>ПОЛОЖЕНИЕ </a:t>
            </a:r>
            <a:r>
              <a:rPr lang="ru-RU" sz="1400" b="1" i="1" dirty="0"/>
              <a:t>ПРИМОРСКОГО КРАЯ </a:t>
            </a:r>
            <a:endParaRPr lang="ru-RU" sz="1400" dirty="0"/>
          </a:p>
          <a:p>
            <a:pPr algn="ctr"/>
            <a:r>
              <a:rPr lang="ru-RU" sz="1200" b="1" i="1" dirty="0"/>
              <a:t>за январь 2015 </a:t>
            </a:r>
            <a:r>
              <a:rPr lang="ru-RU" sz="1200" b="1" i="1" dirty="0" smtClean="0"/>
              <a:t>года (</a:t>
            </a:r>
            <a:r>
              <a:rPr lang="ru-RU" sz="1200" i="1" dirty="0" smtClean="0"/>
              <a:t>комплексный доклад) 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3794" y="62068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ОСНОВНЫЕ ЭКОНОМИЧЕСКИЕ И СОЦИАЛЬНЫЕ ПОКАЗАТЕЛИ </a:t>
            </a:r>
            <a:r>
              <a:rPr lang="ru-RU" sz="1200" b="1" dirty="0" smtClean="0"/>
              <a:t> ПРИМОРСКОГО </a:t>
            </a:r>
            <a:r>
              <a:rPr lang="ru-RU" sz="1200" b="1" dirty="0"/>
              <a:t>КРАЯ </a:t>
            </a:r>
            <a:r>
              <a:rPr lang="ru-RU" dirty="0"/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60716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Продукция сельского хозяйства, </a:t>
            </a:r>
            <a:r>
              <a:rPr lang="ru-RU" sz="1200" dirty="0" smtClean="0"/>
              <a:t> млн</a:t>
            </a:r>
            <a:r>
              <a:rPr lang="ru-RU" sz="1200" dirty="0"/>
              <a:t>. рублей 	1066.0 	</a:t>
            </a:r>
            <a:r>
              <a:rPr lang="ru-RU" sz="1200" dirty="0" smtClean="0"/>
              <a:t>    104.0 </a:t>
            </a:r>
            <a:r>
              <a:rPr lang="ru-RU" sz="1200" dirty="0"/>
              <a:t>	</a:t>
            </a:r>
            <a:r>
              <a:rPr lang="ru-RU" sz="1200" dirty="0" smtClean="0"/>
              <a:t>                      93.1 </a:t>
            </a:r>
            <a:r>
              <a:rPr lang="ru-RU" dirty="0"/>
              <a:t>	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1003637"/>
            <a:ext cx="55546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Январь 2015 </a:t>
            </a:r>
            <a:r>
              <a:rPr lang="ru-RU" sz="1200" dirty="0" smtClean="0"/>
              <a:t>   </a:t>
            </a:r>
            <a:r>
              <a:rPr lang="ru-RU" sz="1200" i="1" dirty="0" smtClean="0"/>
              <a:t>В </a:t>
            </a:r>
            <a:r>
              <a:rPr lang="ru-RU" sz="1200" i="1" dirty="0"/>
              <a:t>% </a:t>
            </a:r>
            <a:r>
              <a:rPr lang="ru-RU" sz="1200" i="1" dirty="0" smtClean="0"/>
              <a:t>   к январю  </a:t>
            </a:r>
            <a:r>
              <a:rPr lang="ru-RU" sz="1200" i="1" dirty="0"/>
              <a:t>2014 </a:t>
            </a:r>
            <a:endParaRPr lang="ru-RU" sz="1200" i="1" dirty="0" smtClean="0"/>
          </a:p>
          <a:p>
            <a:r>
              <a:rPr lang="ru-RU" sz="1200" dirty="0"/>
              <a:t>		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38727" y="883717"/>
            <a:ext cx="2962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>
                <a:solidFill>
                  <a:prstClr val="black"/>
                </a:solidFill>
              </a:rPr>
              <a:t>январь 2014 </a:t>
            </a:r>
          </a:p>
          <a:p>
            <a:pPr lvl="0"/>
            <a:r>
              <a:rPr lang="ru-RU" sz="1200" dirty="0" smtClean="0">
                <a:solidFill>
                  <a:prstClr val="black"/>
                </a:solidFill>
              </a:rPr>
              <a:t> </a:t>
            </a:r>
            <a:r>
              <a:rPr lang="ru-RU" sz="1200" i="1" dirty="0">
                <a:solidFill>
                  <a:prstClr val="black"/>
                </a:solidFill>
              </a:rPr>
              <a:t>в % </a:t>
            </a:r>
            <a:r>
              <a:rPr lang="ru-RU" sz="1200" i="1" dirty="0" smtClean="0">
                <a:solidFill>
                  <a:prstClr val="black"/>
                </a:solidFill>
              </a:rPr>
              <a:t>к январю 2013Справочно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0482" y="1391548"/>
            <a:ext cx="84058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 Оборот </a:t>
            </a:r>
            <a:r>
              <a:rPr lang="ru-RU" sz="1200" dirty="0"/>
              <a:t>общественного питания, </a:t>
            </a:r>
            <a:r>
              <a:rPr lang="ru-RU" sz="1200" dirty="0" smtClean="0"/>
              <a:t>млн</a:t>
            </a:r>
            <a:r>
              <a:rPr lang="ru-RU" sz="1200" dirty="0"/>
              <a:t>. рублей 	</a:t>
            </a:r>
            <a:r>
              <a:rPr lang="ru-RU" sz="1200" dirty="0" smtClean="0"/>
              <a:t>  1057.2 </a:t>
            </a:r>
            <a:r>
              <a:rPr lang="ru-RU" sz="1200" dirty="0"/>
              <a:t>	</a:t>
            </a:r>
            <a:r>
              <a:rPr lang="ru-RU" sz="1200" dirty="0" smtClean="0"/>
              <a:t>       100.5 </a:t>
            </a:r>
            <a:r>
              <a:rPr lang="ru-RU" sz="1200" dirty="0"/>
              <a:t>	</a:t>
            </a:r>
            <a:r>
              <a:rPr lang="ru-RU" sz="1200" dirty="0" smtClean="0"/>
              <a:t>                       102.6 </a:t>
            </a:r>
            <a:r>
              <a:rPr lang="ru-RU" sz="1200" dirty="0"/>
              <a:t>	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8597" y="1629699"/>
            <a:ext cx="82809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производство пищевых </a:t>
            </a:r>
            <a:r>
              <a:rPr lang="ru-RU" sz="1200" dirty="0" smtClean="0"/>
              <a:t>продуктов, включая </a:t>
            </a:r>
            <a:r>
              <a:rPr lang="ru-RU" sz="1200" dirty="0"/>
              <a:t>напитки 	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39951" y="1607281"/>
            <a:ext cx="3527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103.1 	</a:t>
            </a:r>
            <a:r>
              <a:rPr lang="ru-RU" sz="1200" dirty="0" smtClean="0"/>
              <a:t>    82.8 </a:t>
            </a:r>
            <a:r>
              <a:rPr lang="ru-RU" sz="1200" dirty="0"/>
              <a:t>	</a:t>
            </a:r>
            <a:r>
              <a:rPr lang="ru-RU" sz="1200" dirty="0" smtClean="0"/>
              <a:t>                    83.8 </a:t>
            </a:r>
            <a:r>
              <a:rPr lang="ru-RU" sz="1200" dirty="0"/>
              <a:t>	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8494" y="1847102"/>
            <a:ext cx="8189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Производство важнейших видов промышленной продукции </a:t>
            </a:r>
            <a:endParaRPr lang="ru-RU" sz="1200" dirty="0"/>
          </a:p>
          <a:p>
            <a:pPr algn="ctr"/>
            <a:r>
              <a:rPr lang="ru-RU" sz="1200" i="1" dirty="0"/>
              <a:t>(тонн) 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47692" y="194919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i="1" dirty="0"/>
              <a:t>Январь 2015 </a:t>
            </a:r>
            <a:r>
              <a:rPr lang="ru-RU" sz="1200" dirty="0"/>
              <a:t>	</a:t>
            </a:r>
            <a:r>
              <a:rPr lang="ru-RU" sz="1200" i="1" dirty="0"/>
              <a:t>В % </a:t>
            </a:r>
            <a:r>
              <a:rPr lang="ru-RU" sz="1200" i="1" dirty="0" smtClean="0"/>
              <a:t>к январю </a:t>
            </a:r>
            <a:r>
              <a:rPr lang="ru-RU" sz="1200" i="1" dirty="0"/>
              <a:t>2014 </a:t>
            </a:r>
            <a:r>
              <a:rPr lang="ru-RU" dirty="0"/>
              <a:t>	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7265" y="2184316"/>
            <a:ext cx="85159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Производство мяса и мясопродуктов </a:t>
            </a:r>
            <a:r>
              <a:rPr lang="ru-RU" sz="1200" dirty="0"/>
              <a:t>	</a:t>
            </a:r>
            <a:r>
              <a:rPr lang="ru-RU" sz="1200" dirty="0" smtClean="0"/>
              <a:t>                                                                                                                  </a:t>
            </a:r>
            <a:r>
              <a:rPr lang="ru-RU" sz="1200" b="1" dirty="0" smtClean="0"/>
              <a:t>104.6 </a:t>
            </a:r>
            <a:r>
              <a:rPr lang="ru-RU" sz="1200" dirty="0"/>
              <a:t>	</a:t>
            </a:r>
          </a:p>
          <a:p>
            <a:r>
              <a:rPr lang="ru-RU" sz="1200" dirty="0"/>
              <a:t>Мясо и субпродукты – всего 	</a:t>
            </a:r>
            <a:r>
              <a:rPr lang="ru-RU" sz="1200" dirty="0" smtClean="0"/>
              <a:t>                                                                              *                                  104.4 </a:t>
            </a:r>
            <a:r>
              <a:rPr lang="ru-RU" sz="1200" dirty="0"/>
              <a:t>	</a:t>
            </a:r>
          </a:p>
          <a:p>
            <a:r>
              <a:rPr lang="ru-RU" sz="1200" dirty="0"/>
              <a:t>в том числе: 	</a:t>
            </a:r>
          </a:p>
          <a:p>
            <a:r>
              <a:rPr lang="ru-RU" sz="1200" dirty="0"/>
              <a:t>мясо и субпродукты пищевые убойных животных 	</a:t>
            </a:r>
            <a:r>
              <a:rPr lang="ru-RU" sz="1200" dirty="0" smtClean="0"/>
              <a:t>                                                    * </a:t>
            </a:r>
            <a:r>
              <a:rPr lang="ru-RU" sz="1200" dirty="0"/>
              <a:t>	</a:t>
            </a:r>
            <a:r>
              <a:rPr lang="ru-RU" sz="1200" dirty="0" smtClean="0"/>
              <a:t>          140.8 </a:t>
            </a:r>
            <a:r>
              <a:rPr lang="ru-RU" sz="1200" dirty="0"/>
              <a:t>	</a:t>
            </a:r>
          </a:p>
          <a:p>
            <a:r>
              <a:rPr lang="ru-RU" sz="1200" dirty="0"/>
              <a:t>мясо и субпродукты пищевые домашней птицы 	</a:t>
            </a:r>
            <a:r>
              <a:rPr lang="ru-RU" sz="1200" dirty="0" smtClean="0"/>
              <a:t>                                                     * </a:t>
            </a:r>
            <a:r>
              <a:rPr lang="ru-RU" sz="1200" dirty="0"/>
              <a:t>	</a:t>
            </a:r>
            <a:r>
              <a:rPr lang="ru-RU" sz="1200" dirty="0" smtClean="0"/>
              <a:t>           103.4 </a:t>
            </a:r>
            <a:r>
              <a:rPr lang="ru-RU" sz="1200" dirty="0"/>
              <a:t>	</a:t>
            </a:r>
          </a:p>
          <a:p>
            <a:r>
              <a:rPr lang="ru-RU" sz="1200" dirty="0"/>
              <a:t>Изделия колбасные 	</a:t>
            </a:r>
            <a:r>
              <a:rPr lang="ru-RU" sz="1200" dirty="0" smtClean="0"/>
              <a:t>                                                                                                    3084.6                              103.0 </a:t>
            </a:r>
            <a:r>
              <a:rPr lang="ru-RU" sz="1200" dirty="0"/>
              <a:t>	</a:t>
            </a:r>
          </a:p>
          <a:p>
            <a:r>
              <a:rPr lang="ru-RU" sz="1200" dirty="0"/>
              <a:t>Полуфабрикаты мясные 	</a:t>
            </a:r>
            <a:r>
              <a:rPr lang="ru-RU" sz="1200" dirty="0" smtClean="0"/>
              <a:t>                                                                                                     741.7 </a:t>
            </a:r>
            <a:r>
              <a:rPr lang="ru-RU" sz="1200" dirty="0"/>
              <a:t>	</a:t>
            </a:r>
            <a:r>
              <a:rPr lang="ru-RU" sz="1200" dirty="0" smtClean="0"/>
              <a:t>            116.4 </a:t>
            </a:r>
            <a:r>
              <a:rPr lang="ru-RU" sz="1200" dirty="0"/>
              <a:t>	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8019" y="3429000"/>
            <a:ext cx="836245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Переработка и консервирование рыбопродуктов </a:t>
            </a:r>
            <a:r>
              <a:rPr lang="ru-RU" sz="1200" dirty="0"/>
              <a:t>	</a:t>
            </a:r>
            <a:r>
              <a:rPr lang="ru-RU" sz="1200" b="1" dirty="0"/>
              <a:t>103.8 </a:t>
            </a:r>
            <a:r>
              <a:rPr lang="ru-RU" sz="1200" dirty="0"/>
              <a:t>	</a:t>
            </a:r>
          </a:p>
          <a:p>
            <a:r>
              <a:rPr lang="ru-RU" sz="1200" dirty="0"/>
              <a:t>Рыба и продукты рыбные переработанные </a:t>
            </a:r>
          </a:p>
          <a:p>
            <a:r>
              <a:rPr lang="ru-RU" sz="1200" dirty="0"/>
              <a:t>и консервированные 	</a:t>
            </a:r>
            <a:r>
              <a:rPr lang="ru-RU" sz="1200" dirty="0" smtClean="0"/>
              <a:t>                                                                                                    78527.9 </a:t>
            </a:r>
            <a:r>
              <a:rPr lang="ru-RU" sz="1200" dirty="0"/>
              <a:t>	</a:t>
            </a:r>
            <a:r>
              <a:rPr lang="ru-RU" sz="1200" dirty="0" smtClean="0"/>
              <a:t>        110.2 </a:t>
            </a:r>
            <a:r>
              <a:rPr lang="ru-RU" sz="1200" dirty="0"/>
              <a:t>	</a:t>
            </a:r>
          </a:p>
          <a:p>
            <a:r>
              <a:rPr lang="ru-RU" sz="1200" dirty="0"/>
              <a:t>печень, икра и молоки рыбы мороженные 	</a:t>
            </a:r>
            <a:r>
              <a:rPr lang="ru-RU" sz="1200" dirty="0" smtClean="0"/>
              <a:t>                                                     2044.5                     79.6 </a:t>
            </a:r>
            <a:r>
              <a:rPr lang="ru-RU" sz="1200" dirty="0"/>
              <a:t>	</a:t>
            </a:r>
          </a:p>
          <a:p>
            <a:r>
              <a:rPr lang="ru-RU" sz="1200" dirty="0"/>
              <a:t>рыба (кроме сельди) мороженая 	</a:t>
            </a:r>
            <a:r>
              <a:rPr lang="ru-RU" sz="1200" dirty="0" smtClean="0"/>
              <a:t>                                                                            37584.3 </a:t>
            </a:r>
            <a:r>
              <a:rPr lang="ru-RU" sz="1200" dirty="0"/>
              <a:t>	</a:t>
            </a:r>
            <a:r>
              <a:rPr lang="ru-RU" sz="1200" dirty="0" smtClean="0"/>
              <a:t>      100.1 </a:t>
            </a:r>
            <a:r>
              <a:rPr lang="ru-RU" sz="1200" dirty="0"/>
              <a:t>	</a:t>
            </a:r>
          </a:p>
          <a:p>
            <a:r>
              <a:rPr lang="ru-RU" sz="1200" dirty="0"/>
              <a:t>сельдь мороженая 	</a:t>
            </a:r>
            <a:r>
              <a:rPr lang="ru-RU" sz="1200" dirty="0" smtClean="0"/>
              <a:t>                                                                                                       25825.3 </a:t>
            </a:r>
            <a:r>
              <a:rPr lang="ru-RU" sz="1200" dirty="0"/>
              <a:t>	</a:t>
            </a:r>
            <a:r>
              <a:rPr lang="ru-RU" sz="1200" dirty="0" smtClean="0"/>
              <a:t>        138.2 </a:t>
            </a:r>
            <a:r>
              <a:rPr lang="ru-RU" sz="1200" dirty="0"/>
              <a:t>	</a:t>
            </a:r>
          </a:p>
          <a:p>
            <a:r>
              <a:rPr lang="ru-RU" sz="1200" dirty="0"/>
              <a:t>филе рыбное мороженое 	</a:t>
            </a:r>
            <a:r>
              <a:rPr lang="ru-RU" sz="1200" dirty="0" smtClean="0"/>
              <a:t>                                                                                                       2367.2 </a:t>
            </a:r>
            <a:r>
              <a:rPr lang="ru-RU" sz="1200" dirty="0"/>
              <a:t>	</a:t>
            </a:r>
            <a:r>
              <a:rPr lang="ru-RU" sz="1200" dirty="0" smtClean="0"/>
              <a:t>        113.8 </a:t>
            </a:r>
            <a:r>
              <a:rPr lang="ru-RU" sz="1200" dirty="0"/>
              <a:t>	</a:t>
            </a:r>
          </a:p>
          <a:p>
            <a:r>
              <a:rPr lang="ru-RU" sz="1200" dirty="0"/>
              <a:t>рыба (кроме сельди) соленая 	</a:t>
            </a:r>
            <a:r>
              <a:rPr lang="ru-RU" sz="1200" dirty="0" smtClean="0"/>
              <a:t>                                                                                 48.2 </a:t>
            </a:r>
            <a:r>
              <a:rPr lang="ru-RU" sz="1200" dirty="0"/>
              <a:t>	</a:t>
            </a:r>
            <a:r>
              <a:rPr lang="ru-RU" sz="1200" dirty="0" smtClean="0"/>
              <a:t>        101.7 </a:t>
            </a:r>
            <a:r>
              <a:rPr lang="ru-RU" sz="1200" dirty="0"/>
              <a:t>	</a:t>
            </a:r>
          </a:p>
          <a:p>
            <a:r>
              <a:rPr lang="ru-RU" sz="1200" dirty="0"/>
              <a:t>консервы рыбные всех видов, туб 	</a:t>
            </a:r>
            <a:r>
              <a:rPr lang="ru-RU" sz="1200" dirty="0" smtClean="0"/>
              <a:t>                                                                              12419.0 </a:t>
            </a:r>
            <a:r>
              <a:rPr lang="ru-RU" sz="1200" dirty="0"/>
              <a:t>	102.6 	</a:t>
            </a:r>
          </a:p>
          <a:p>
            <a:r>
              <a:rPr lang="ru-RU" sz="1200" dirty="0"/>
              <a:t>пресервы рыбные, туб 	</a:t>
            </a:r>
            <a:r>
              <a:rPr lang="ru-RU" sz="1200" dirty="0" smtClean="0"/>
              <a:t>                                                                                                             398.7 </a:t>
            </a:r>
            <a:r>
              <a:rPr lang="ru-RU" sz="1200" dirty="0"/>
              <a:t>	124.0 	</a:t>
            </a:r>
          </a:p>
          <a:p>
            <a:r>
              <a:rPr lang="ru-RU" sz="1200" dirty="0"/>
              <a:t>консервы и пресервы из ракообразных, </a:t>
            </a:r>
          </a:p>
          <a:p>
            <a:r>
              <a:rPr lang="ru-RU" sz="1200" dirty="0"/>
              <a:t>моллюсков и прочих морепродуктов, туб 	</a:t>
            </a:r>
            <a:r>
              <a:rPr lang="ru-RU" sz="1200" dirty="0" smtClean="0"/>
              <a:t>                                                                                   138.7 </a:t>
            </a:r>
            <a:r>
              <a:rPr lang="ru-RU" sz="1200" dirty="0"/>
              <a:t>	131.4 	</a:t>
            </a:r>
          </a:p>
          <a:p>
            <a:r>
              <a:rPr lang="ru-RU" sz="1200" dirty="0"/>
              <a:t>мука рыбная тонкого и грубого помола 	</a:t>
            </a:r>
            <a:r>
              <a:rPr lang="ru-RU" sz="1200" dirty="0" smtClean="0"/>
              <a:t>                                                                                   2945.5 </a:t>
            </a:r>
            <a:r>
              <a:rPr lang="ru-RU" sz="1200" dirty="0"/>
              <a:t>	94.5 	</a:t>
            </a:r>
          </a:p>
          <a:p>
            <a:r>
              <a:rPr lang="ru-RU" sz="1200" b="1" dirty="0"/>
              <a:t>Переработка и консервирование фруктов и овощей </a:t>
            </a:r>
            <a:r>
              <a:rPr lang="ru-RU" sz="1200" dirty="0"/>
              <a:t>	</a:t>
            </a:r>
            <a:r>
              <a:rPr lang="ru-RU" sz="1200" b="1" dirty="0"/>
              <a:t>18.7 </a:t>
            </a:r>
            <a:r>
              <a:rPr lang="ru-RU" sz="1200" dirty="0"/>
              <a:t>	</a:t>
            </a:r>
          </a:p>
          <a:p>
            <a:r>
              <a:rPr lang="ru-RU" sz="1200" dirty="0"/>
              <a:t>Консервы плодоовощные, туб 	* 	97.0 	</a:t>
            </a:r>
          </a:p>
          <a:p>
            <a:r>
              <a:rPr lang="ru-RU" sz="1200" dirty="0"/>
              <a:t>Соки фруктовые и овощные, туб 	* 	68.7 	</a:t>
            </a:r>
          </a:p>
          <a:p>
            <a:r>
              <a:rPr lang="ru-RU" sz="1200" dirty="0"/>
              <a:t>Производство растительных и животных </a:t>
            </a:r>
          </a:p>
          <a:p>
            <a:r>
              <a:rPr lang="ru-RU" sz="1200" dirty="0"/>
              <a:t>масел и жиров 	2.1р </a:t>
            </a:r>
          </a:p>
          <a:p>
            <a:r>
              <a:rPr lang="ru-RU" sz="1200" dirty="0" smtClean="0"/>
              <a:t> </a:t>
            </a:r>
            <a:r>
              <a:rPr lang="ru-RU" sz="1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032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18320</TotalTime>
  <Words>1529</Words>
  <Application>Microsoft Office PowerPoint</Application>
  <PresentationFormat>Экран (4:3)</PresentationFormat>
  <Paragraphs>432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СХЕМА РАЗМЕЩЕНИЯ  КОМПЛЕКСОВ В РАЗРЕЗЕ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73</cp:revision>
  <dcterms:created xsi:type="dcterms:W3CDTF">2015-05-02T02:42:34Z</dcterms:created>
  <dcterms:modified xsi:type="dcterms:W3CDTF">2015-07-21T19:16:46Z</dcterms:modified>
</cp:coreProperties>
</file>